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5.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2"/>
  </p:notesMasterIdLst>
  <p:handoutMasterIdLst>
    <p:handoutMasterId r:id="rId33"/>
  </p:handoutMasterIdLst>
  <p:sldIdLst>
    <p:sldId id="256" r:id="rId2"/>
    <p:sldId id="257" r:id="rId3"/>
    <p:sldId id="258" r:id="rId4"/>
    <p:sldId id="259" r:id="rId5"/>
    <p:sldId id="296" r:id="rId6"/>
    <p:sldId id="263" r:id="rId7"/>
    <p:sldId id="262" r:id="rId8"/>
    <p:sldId id="260" r:id="rId9"/>
    <p:sldId id="264" r:id="rId10"/>
    <p:sldId id="265" r:id="rId11"/>
    <p:sldId id="261" r:id="rId12"/>
    <p:sldId id="266" r:id="rId13"/>
    <p:sldId id="267" r:id="rId14"/>
    <p:sldId id="268" r:id="rId15"/>
    <p:sldId id="269" r:id="rId16"/>
    <p:sldId id="276" r:id="rId17"/>
    <p:sldId id="270" r:id="rId18"/>
    <p:sldId id="271" r:id="rId19"/>
    <p:sldId id="272" r:id="rId20"/>
    <p:sldId id="279" r:id="rId21"/>
    <p:sldId id="288" r:id="rId22"/>
    <p:sldId id="287" r:id="rId23"/>
    <p:sldId id="290" r:id="rId24"/>
    <p:sldId id="295" r:id="rId25"/>
    <p:sldId id="285" r:id="rId26"/>
    <p:sldId id="291" r:id="rId27"/>
    <p:sldId id="292" r:id="rId28"/>
    <p:sldId id="293" r:id="rId29"/>
    <p:sldId id="282" r:id="rId30"/>
    <p:sldId id="29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Donald, Jessica"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563" autoAdjust="0"/>
  </p:normalViewPr>
  <p:slideViewPr>
    <p:cSldViewPr>
      <p:cViewPr varScale="1">
        <p:scale>
          <a:sx n="70" d="100"/>
          <a:sy n="70" d="100"/>
        </p:scale>
        <p:origin x="2784" y="66"/>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904" y="-91"/>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3AA101D-CA5E-4221-B7CB-D0270722B3AF}" type="datetimeFigureOut">
              <a:rPr lang="en-US" smtClean="0"/>
              <a:t>2/19/2020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3946F0D-1992-4512-8E9E-6CB459F8247C}" type="slidenum">
              <a:rPr lang="en-US" smtClean="0"/>
              <a:t>‹#›</a:t>
            </a:fld>
            <a:endParaRPr lang="en-US"/>
          </a:p>
        </p:txBody>
      </p:sp>
    </p:spTree>
    <p:extLst>
      <p:ext uri="{BB962C8B-B14F-4D97-AF65-F5344CB8AC3E}">
        <p14:creationId xmlns:p14="http://schemas.microsoft.com/office/powerpoint/2010/main" val="540684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B7D977C-87EE-4B19-908F-E74629831D9D}" type="datetimeFigureOut">
              <a:rPr lang="en-CA" smtClean="0"/>
              <a:t>2020-02-19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9215EC-479E-47EF-BFCC-F87B2CD365F6}" type="slidenum">
              <a:rPr lang="en-CA" smtClean="0"/>
              <a:t>‹#›</a:t>
            </a:fld>
            <a:endParaRPr lang="en-CA"/>
          </a:p>
        </p:txBody>
      </p:sp>
    </p:spTree>
    <p:extLst>
      <p:ext uri="{BB962C8B-B14F-4D97-AF65-F5344CB8AC3E}">
        <p14:creationId xmlns:p14="http://schemas.microsoft.com/office/powerpoint/2010/main" val="4073572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ustice.gc.ca/eng/cj-jp/cannabi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anada.ca/en/health-canada/services/drugs-medication/cannabis/laws-regulations/provinces-territories.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cmp-grc.gc.ca/ts-sr/aldr-id-cfa-aldr-eng.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justice.gc.ca/eng/cj-jp/cannabi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nada.ca/en/health-canada/services/drugs-medication/cannabis/about.html#a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anada.ca/en/health-canada/services/drugs-medication/cannabis/health-effects/effects.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nada.ca/en/health-canada/services/drugs-medication/cannabis/about.html#a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anada.ca/en/services/health/publications/drugs-health-products/canadian-cannabis-survey-2018-summary.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nada.ca/en/services/health/publications/drugs-health-products/canadian-cannabis-survey-2018-summary.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nada.ca/en/services/health/publications/drugs-health-products/canadian-cannabis-survey-2018-summary.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nada.ca/en/health-canada/services/drugs-medication/cannabis/health-effects/effects.html#a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nada.ca/en/health-canada/services/drugs-medication/cannabis/health-effects/effects.html#a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nada.ca/en/health-canada/services/drugs-medication/cannabis/information-medical-practitioners/information-health-care-professionals-cannabis-cannabinoids.html#a4.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that</a:t>
            </a:r>
            <a:r>
              <a:rPr lang="en-US" baseline="0" dirty="0"/>
              <a:t> Cannabis use is legal in Canada (for certain ages, depending on the province or territory), it’s important to know how cannabis impairment can affect your ability to work safely. Although it may be legal for recreational use, when it comes to work, the reality is that work and cannabis just don’t mix.</a:t>
            </a:r>
            <a:endParaRPr lang="en-CA" dirty="0"/>
          </a:p>
          <a:p>
            <a:endParaRPr lang="en-CA" dirty="0"/>
          </a:p>
          <a:p>
            <a:endParaRPr lang="en-CA" i="1" baseline="0" dirty="0"/>
          </a:p>
          <a:p>
            <a:endParaRPr lang="en-CA" i="1" dirty="0"/>
          </a:p>
        </p:txBody>
      </p:sp>
      <p:sp>
        <p:nvSpPr>
          <p:cNvPr id="4" name="Slide Number Placeholder 3"/>
          <p:cNvSpPr>
            <a:spLocks noGrp="1"/>
          </p:cNvSpPr>
          <p:nvPr>
            <p:ph type="sldNum" sz="quarter" idx="10"/>
          </p:nvPr>
        </p:nvSpPr>
        <p:spPr/>
        <p:txBody>
          <a:bodyPr/>
          <a:lstStyle/>
          <a:p>
            <a:fld id="{019215EC-479E-47EF-BFCC-F87B2CD365F6}" type="slidenum">
              <a:rPr lang="en-CA" smtClean="0"/>
              <a:t>1</a:t>
            </a:fld>
            <a:endParaRPr lang="en-CA"/>
          </a:p>
        </p:txBody>
      </p:sp>
    </p:spTree>
    <p:extLst>
      <p:ext uri="{BB962C8B-B14F-4D97-AF65-F5344CB8AC3E}">
        <p14:creationId xmlns:p14="http://schemas.microsoft.com/office/powerpoint/2010/main" val="2853384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are laws on who can possess/use,</a:t>
            </a:r>
            <a:r>
              <a:rPr lang="en-US" b="0" baseline="0" dirty="0"/>
              <a:t> produce, and distribute/sell cannabis. </a:t>
            </a:r>
            <a:r>
              <a:rPr lang="en-US" b="0" dirty="0"/>
              <a:t>In</a:t>
            </a:r>
            <a:r>
              <a:rPr lang="en-US" b="0" baseline="0" dirty="0"/>
              <a:t> Canada, the federal laws on cannabis are outlined in the </a:t>
            </a:r>
            <a:r>
              <a:rPr lang="en-US" b="0" i="1" baseline="0" dirty="0"/>
              <a:t>Cannabis Act. </a:t>
            </a:r>
            <a:endParaRPr lang="en-US" b="1" dirty="0"/>
          </a:p>
          <a:p>
            <a:endParaRPr lang="en-US" dirty="0"/>
          </a:p>
          <a:p>
            <a:r>
              <a:rPr lang="en-US" dirty="0"/>
              <a:t>According to federal law,</a:t>
            </a:r>
            <a:r>
              <a:rPr lang="en-US" baseline="0" dirty="0"/>
              <a:t> </a:t>
            </a:r>
            <a:r>
              <a:rPr lang="en-US" dirty="0"/>
              <a:t>adults who are 18 years of age or older are legally able to</a:t>
            </a:r>
            <a:r>
              <a:rPr lang="en-US" baseline="0" dirty="0"/>
              <a:t>:</a:t>
            </a:r>
            <a:endParaRPr lang="en-US" dirty="0"/>
          </a:p>
          <a:p>
            <a:pPr marL="171450" indent="-171450">
              <a:buFont typeface="Arial" pitchFamily="34" charset="0"/>
              <a:buChar char="•"/>
            </a:pPr>
            <a:r>
              <a:rPr lang="en-US" dirty="0"/>
              <a:t>possess up to 30 grams of legal cannabis</a:t>
            </a:r>
          </a:p>
          <a:p>
            <a:pPr marL="171450" indent="-171450">
              <a:buFont typeface="Arial" pitchFamily="34" charset="0"/>
              <a:buChar char="•"/>
            </a:pPr>
            <a:r>
              <a:rPr lang="en-US" dirty="0"/>
              <a:t>share up to 30 grams of legal cannabis with other adults</a:t>
            </a:r>
          </a:p>
          <a:p>
            <a:pPr marL="171450" indent="-171450">
              <a:buFont typeface="Arial" pitchFamily="34" charset="0"/>
              <a:buChar char="•"/>
            </a:pPr>
            <a:r>
              <a:rPr lang="en-US" dirty="0"/>
              <a:t>buy dried or fresh cannabis and cannabis oil from a provincially-licensed retailer</a:t>
            </a:r>
          </a:p>
          <a:p>
            <a:pPr marL="171450" indent="-171450">
              <a:buFont typeface="Arial" pitchFamily="34" charset="0"/>
              <a:buChar char="•"/>
            </a:pPr>
            <a:r>
              <a:rPr lang="en-US" dirty="0"/>
              <a:t>grow, from licensed seed or seedlings, up to 4 cannabis plants per residence for personal use</a:t>
            </a:r>
          </a:p>
          <a:p>
            <a:pPr marL="171450" indent="-171450">
              <a:buFont typeface="Arial" pitchFamily="34" charset="0"/>
              <a:buChar char="•"/>
            </a:pPr>
            <a:r>
              <a:rPr lang="en-US" dirty="0"/>
              <a:t>make cannabis products, such as food and drinks, at home as long as organic solvents are not used to create concentrated products</a:t>
            </a:r>
          </a:p>
          <a:p>
            <a:endParaRPr lang="en-US" dirty="0"/>
          </a:p>
          <a:p>
            <a:r>
              <a:rPr lang="en-US" dirty="0"/>
              <a:t>As of October 17, 2019,</a:t>
            </a:r>
            <a:r>
              <a:rPr lang="en-US" baseline="0" dirty="0"/>
              <a:t> cannabis edible products </a:t>
            </a:r>
            <a:r>
              <a:rPr lang="en-US" dirty="0"/>
              <a:t>and concentrates are legal for sale.</a:t>
            </a:r>
          </a:p>
          <a:p>
            <a:endParaRPr lang="en-US" dirty="0"/>
          </a:p>
          <a:p>
            <a:r>
              <a:rPr lang="en-US" dirty="0"/>
              <a:t>Although</a:t>
            </a:r>
            <a:r>
              <a:rPr lang="en-US" baseline="0" dirty="0"/>
              <a:t> federal law says the legal age is 18, many provinces and territories have actually set their legal age at 19. There are also laws that are specific to each province or territory, so it’s important to be familiar with the laws where you live, and where you visit frequently. </a:t>
            </a:r>
          </a:p>
          <a:p>
            <a:endParaRPr lang="en-US" baseline="0" dirty="0"/>
          </a:p>
          <a:p>
            <a:r>
              <a:rPr lang="en-US" baseline="0" dirty="0"/>
              <a:t>Source: </a:t>
            </a:r>
            <a:r>
              <a:rPr lang="en-CA" dirty="0">
                <a:hlinkClick r:id="rId3"/>
              </a:rPr>
              <a:t>https://www.justice.gc.ca/eng/cj-jp/cannabis/</a:t>
            </a:r>
            <a:endParaRPr lang="en-US" dirty="0"/>
          </a:p>
          <a:p>
            <a:endParaRPr lang="en-US" dirty="0"/>
          </a:p>
          <a:p>
            <a:r>
              <a:rPr lang="en-US" dirty="0"/>
              <a:t>Provincial/territorial law: </a:t>
            </a:r>
            <a:r>
              <a:rPr lang="en-CA" dirty="0">
                <a:hlinkClick r:id="rId4"/>
              </a:rPr>
              <a:t>https://www.canada.ca/en/health-canada/services/drugs-medication/cannabis/laws-regulations/provinces-territories.html</a:t>
            </a:r>
            <a:r>
              <a:rPr lang="en-CA" dirty="0"/>
              <a:t> </a:t>
            </a:r>
            <a:endParaRPr lang="en-US" dirty="0"/>
          </a:p>
          <a:p>
            <a:endParaRPr lang="en-CA" dirty="0"/>
          </a:p>
        </p:txBody>
      </p:sp>
      <p:sp>
        <p:nvSpPr>
          <p:cNvPr id="4" name="Slide Number Placeholder 3"/>
          <p:cNvSpPr>
            <a:spLocks noGrp="1"/>
          </p:cNvSpPr>
          <p:nvPr>
            <p:ph type="sldNum" sz="quarter" idx="10"/>
          </p:nvPr>
        </p:nvSpPr>
        <p:spPr/>
        <p:txBody>
          <a:bodyPr/>
          <a:lstStyle/>
          <a:p>
            <a:fld id="{019215EC-479E-47EF-BFCC-F87B2CD365F6}" type="slidenum">
              <a:rPr lang="en-CA" smtClean="0"/>
              <a:t>10</a:t>
            </a:fld>
            <a:endParaRPr lang="en-CA"/>
          </a:p>
        </p:txBody>
      </p:sp>
    </p:spTree>
    <p:extLst>
      <p:ext uri="{BB962C8B-B14F-4D97-AF65-F5344CB8AC3E}">
        <p14:creationId xmlns:p14="http://schemas.microsoft.com/office/powerpoint/2010/main" val="379875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Driving</a:t>
            </a:r>
            <a:r>
              <a:rPr lang="en-US" b="0" baseline="0" dirty="0"/>
              <a:t> while under the influence of drugs has been illegal in Canada since 1925. If you make the choice to drive while impaired by drugs, you are not only risking your life and others’ lives, but you also risk facing consequences such as having your license suspended, fines, criminal charges, or even jail time. Each province has its own laws on impaired driving. </a:t>
            </a:r>
          </a:p>
          <a:p>
            <a:endParaRPr lang="en-US" b="0" baseline="0" dirty="0"/>
          </a:p>
          <a:p>
            <a:r>
              <a:rPr lang="en-US" b="0" baseline="0" dirty="0"/>
              <a:t>Cannabis and other drugs can impair your ability to operate a motor vehicle in many ways. This is one example of how cannabis impairment can affect your safety. </a:t>
            </a:r>
          </a:p>
          <a:p>
            <a:endParaRPr lang="en-CA" dirty="0">
              <a:hlinkClick r:id="rId3"/>
            </a:endParaRPr>
          </a:p>
          <a:p>
            <a:r>
              <a:rPr lang="en-CA" dirty="0">
                <a:hlinkClick r:id="rId3"/>
              </a:rPr>
              <a:t>http://www.rcmp-grc.gc.ca/ts-sr/aldr-id-cfa-aldr-eng.htm</a:t>
            </a:r>
            <a:r>
              <a:rPr lang="en-CA" dirty="0"/>
              <a:t> </a:t>
            </a:r>
          </a:p>
        </p:txBody>
      </p:sp>
      <p:sp>
        <p:nvSpPr>
          <p:cNvPr id="4" name="Slide Number Placeholder 3"/>
          <p:cNvSpPr>
            <a:spLocks noGrp="1"/>
          </p:cNvSpPr>
          <p:nvPr>
            <p:ph type="sldNum" sz="quarter" idx="10"/>
          </p:nvPr>
        </p:nvSpPr>
        <p:spPr/>
        <p:txBody>
          <a:bodyPr/>
          <a:lstStyle/>
          <a:p>
            <a:fld id="{019215EC-479E-47EF-BFCC-F87B2CD365F6}" type="slidenum">
              <a:rPr lang="en-CA" smtClean="0"/>
              <a:t>11</a:t>
            </a:fld>
            <a:endParaRPr lang="en-CA"/>
          </a:p>
        </p:txBody>
      </p:sp>
    </p:spTree>
    <p:extLst>
      <p:ext uri="{BB962C8B-B14F-4D97-AF65-F5344CB8AC3E}">
        <p14:creationId xmlns:p14="http://schemas.microsoft.com/office/powerpoint/2010/main" val="267337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Besides impaired driving, there are other ways you could face criminal penalties with illegal possession or use of cannabis. Depending on the offense, you could face fines or even years in jail if you break the law on cannabis in your province or territory. </a:t>
            </a:r>
          </a:p>
          <a:p>
            <a:endParaRPr lang="en-US" b="0" baseline="0" dirty="0"/>
          </a:p>
          <a:p>
            <a:endParaRPr lang="en-CA" dirty="0">
              <a:hlinkClick r:id="rId3"/>
            </a:endParaRPr>
          </a:p>
          <a:p>
            <a:r>
              <a:rPr lang="en-CA" dirty="0">
                <a:hlinkClick r:id="rId3"/>
              </a:rPr>
              <a:t>https://www.justice.gc.ca/eng/cj-jp/cannabis/</a:t>
            </a:r>
            <a:r>
              <a:rPr lang="en-CA" dirty="0"/>
              <a:t> </a:t>
            </a:r>
          </a:p>
        </p:txBody>
      </p:sp>
      <p:sp>
        <p:nvSpPr>
          <p:cNvPr id="4" name="Slide Number Placeholder 3"/>
          <p:cNvSpPr>
            <a:spLocks noGrp="1"/>
          </p:cNvSpPr>
          <p:nvPr>
            <p:ph type="sldNum" sz="quarter" idx="10"/>
          </p:nvPr>
        </p:nvSpPr>
        <p:spPr/>
        <p:txBody>
          <a:bodyPr/>
          <a:lstStyle/>
          <a:p>
            <a:fld id="{019215EC-479E-47EF-BFCC-F87B2CD365F6}" type="slidenum">
              <a:rPr lang="en-CA" smtClean="0"/>
              <a:t>12</a:t>
            </a:fld>
            <a:endParaRPr lang="en-CA"/>
          </a:p>
        </p:txBody>
      </p:sp>
    </p:spTree>
    <p:extLst>
      <p:ext uri="{BB962C8B-B14F-4D97-AF65-F5344CB8AC3E}">
        <p14:creationId xmlns:p14="http://schemas.microsoft.com/office/powerpoint/2010/main" val="267337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Let’s switch gears, and focus</a:t>
            </a:r>
            <a:r>
              <a:rPr lang="en-US" altLang="en-US" baseline="0" dirty="0"/>
              <a:t> on </a:t>
            </a:r>
            <a:r>
              <a:rPr lang="en-US" altLang="en-US" dirty="0"/>
              <a:t>work. Think of a workplace, any workplace. Could be a hospital or clinic, a farm, a deli, a restaurant, a grocery store, a child care </a:t>
            </a:r>
            <a:r>
              <a:rPr lang="en-US" altLang="en-US" dirty="0" err="1"/>
              <a:t>centre</a:t>
            </a:r>
            <a:r>
              <a:rPr lang="en-US" altLang="en-US" dirty="0"/>
              <a:t>, etc.</a:t>
            </a:r>
          </a:p>
          <a:p>
            <a:pPr eaLnBrk="1" hangingPunct="1">
              <a:lnSpc>
                <a:spcPct val="80000"/>
              </a:lnSpc>
              <a:spcBef>
                <a:spcPct val="0"/>
              </a:spcBef>
            </a:pPr>
            <a:r>
              <a:rPr lang="en-US" altLang="en-US" dirty="0"/>
              <a:t>(Ask for examples of workplaces – their</a:t>
            </a:r>
            <a:r>
              <a:rPr lang="en-US" altLang="en-US" baseline="0" dirty="0"/>
              <a:t> own, their parents, </a:t>
            </a:r>
            <a:r>
              <a:rPr lang="en-US" altLang="en-US" baseline="0" dirty="0" err="1"/>
              <a:t>etc</a:t>
            </a:r>
            <a:r>
              <a:rPr lang="en-US" altLang="en-US" dirty="0"/>
              <a:t>)</a:t>
            </a:r>
          </a:p>
          <a:p>
            <a:pPr eaLnBrk="1" hangingPunct="1">
              <a:lnSpc>
                <a:spcPct val="80000"/>
              </a:lnSpc>
              <a:spcBef>
                <a:spcPct val="0"/>
              </a:spcBef>
            </a:pPr>
            <a:r>
              <a:rPr lang="en-US" altLang="en-US" dirty="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9F0166E-F6ED-4DD3-8F42-7E0CAFE0A904}" type="slidenum">
              <a:rPr lang="en-US" altLang="en-US" smtClean="0"/>
              <a:pPr eaLnBrk="1" fontAlgn="base" hangingPunct="1">
                <a:spcBef>
                  <a:spcPct val="0"/>
                </a:spcBef>
                <a:spcAft>
                  <a:spcPct val="0"/>
                </a:spcAft>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Workplaces </a:t>
            </a:r>
            <a:r>
              <a:rPr lang="en-US" altLang="en-US" i="1" dirty="0"/>
              <a:t>can</a:t>
            </a:r>
            <a:r>
              <a:rPr lang="en-US" altLang="en-US" dirty="0"/>
              <a:t> be dangerous, some more than others. Already today, somewhere in Canada, a worker has been</a:t>
            </a:r>
            <a:r>
              <a:rPr lang="en-US" altLang="en-US" baseline="0" dirty="0"/>
              <a:t> seriously injured in their workplace</a:t>
            </a:r>
            <a:r>
              <a:rPr lang="en-US" altLang="en-US" dirty="0"/>
              <a:t>.</a:t>
            </a:r>
          </a:p>
          <a:p>
            <a:pPr eaLnBrk="1" hangingPunct="1">
              <a:lnSpc>
                <a:spcPct val="80000"/>
              </a:lnSpc>
              <a:spcBef>
                <a:spcPct val="0"/>
              </a:spcBef>
            </a:pPr>
            <a:r>
              <a:rPr lang="en-US" altLang="en-US" dirty="0"/>
              <a:t>(Invite participants, who are willing, to share stories they have of workplace injuries)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CA719713-F486-4CCD-A6A7-68A2EE6EBF2C}" type="slidenum">
              <a:rPr lang="en-US" altLang="en-US" smtClean="0"/>
              <a:pPr eaLnBrk="1" fontAlgn="base" hangingPunct="1">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What makes one workplace more dangerous than another?</a:t>
            </a:r>
            <a:r>
              <a:rPr lang="en-US" altLang="en-US" baseline="0" dirty="0"/>
              <a:t> Why might some workers have a higher chance than others of getting hurt at work?</a:t>
            </a:r>
          </a:p>
          <a:p>
            <a:pPr eaLnBrk="1" hangingPunct="1">
              <a:lnSpc>
                <a:spcPct val="80000"/>
              </a:lnSpc>
              <a:spcBef>
                <a:spcPct val="0"/>
              </a:spcBef>
            </a:pPr>
            <a:r>
              <a:rPr lang="en-US" altLang="en-US" dirty="0"/>
              <a:t>There are many factors that determine</a:t>
            </a:r>
            <a:r>
              <a:rPr lang="en-US" altLang="en-US" baseline="0" dirty="0"/>
              <a:t> </a:t>
            </a:r>
            <a:r>
              <a:rPr lang="en-US" altLang="en-US" dirty="0"/>
              <a:t>how safe – or </a:t>
            </a:r>
            <a:r>
              <a:rPr lang="en-US" altLang="en-US" i="1" dirty="0"/>
              <a:t>unsafe</a:t>
            </a:r>
            <a:r>
              <a:rPr lang="en-US" altLang="en-US" dirty="0"/>
              <a:t> – a workplace might be.</a:t>
            </a:r>
          </a:p>
          <a:p>
            <a:pPr eaLnBrk="1" hangingPunct="1">
              <a:lnSpc>
                <a:spcPct val="80000"/>
              </a:lnSpc>
              <a:spcBef>
                <a:spcPct val="0"/>
              </a:spcBef>
            </a:pPr>
            <a:endParaRPr lang="en-US" altLang="en-US" dirty="0"/>
          </a:p>
          <a:p>
            <a:pPr eaLnBrk="1" hangingPunct="1">
              <a:lnSpc>
                <a:spcPct val="80000"/>
              </a:lnSpc>
              <a:spcBef>
                <a:spcPct val="0"/>
              </a:spcBef>
            </a:pPr>
            <a:r>
              <a:rPr lang="en-US" altLang="en-US" dirty="0"/>
              <a:t>(Review the factors, giving one or two examples for each.)</a:t>
            </a:r>
          </a:p>
          <a:p>
            <a:pPr marL="171450" indent="-171450" eaLnBrk="1" hangingPunct="1">
              <a:lnSpc>
                <a:spcPct val="80000"/>
              </a:lnSpc>
              <a:spcBef>
                <a:spcPct val="0"/>
              </a:spcBef>
              <a:buFont typeface="Arial" panose="020B0604020202020204" pitchFamily="34" charset="0"/>
              <a:buChar char="•"/>
            </a:pPr>
            <a:r>
              <a:rPr lang="en-US" altLang="en-US" baseline="0" dirty="0"/>
              <a:t>Type of workplace – a shoe store vs. a manufacturing plant; </a:t>
            </a:r>
          </a:p>
          <a:p>
            <a:pPr marL="171450" indent="-171450" eaLnBrk="1" hangingPunct="1">
              <a:lnSpc>
                <a:spcPct val="80000"/>
              </a:lnSpc>
              <a:spcBef>
                <a:spcPct val="0"/>
              </a:spcBef>
              <a:buFont typeface="Arial" panose="020B0604020202020204" pitchFamily="34" charset="0"/>
              <a:buChar char="•"/>
            </a:pPr>
            <a:r>
              <a:rPr lang="en-US" altLang="en-US" baseline="0" dirty="0"/>
              <a:t>Condition of equipment – a brand new saw with updated safety guards, vs. an old, outdated saw in poor working condition;</a:t>
            </a:r>
          </a:p>
          <a:p>
            <a:pPr marL="171450" indent="-171450" eaLnBrk="1" hangingPunct="1">
              <a:lnSpc>
                <a:spcPct val="80000"/>
              </a:lnSpc>
              <a:spcBef>
                <a:spcPct val="0"/>
              </a:spcBef>
              <a:buFont typeface="Arial" panose="020B0604020202020204" pitchFamily="34" charset="0"/>
              <a:buChar char="•"/>
            </a:pPr>
            <a:r>
              <a:rPr lang="en-US" altLang="en-US" baseline="0" dirty="0"/>
              <a:t>Materials used – handling food products vs. pesticides;</a:t>
            </a:r>
          </a:p>
          <a:p>
            <a:pPr marL="171450" indent="-171450" eaLnBrk="1" hangingPunct="1">
              <a:lnSpc>
                <a:spcPct val="80000"/>
              </a:lnSpc>
              <a:spcBef>
                <a:spcPct val="0"/>
              </a:spcBef>
              <a:buFont typeface="Arial" panose="020B0604020202020204" pitchFamily="34" charset="0"/>
              <a:buChar char="•"/>
            </a:pPr>
            <a:r>
              <a:rPr lang="en-US" altLang="en-US" baseline="0" dirty="0"/>
              <a:t>Procedures in place – written detailed safe work procedures vs. no formal procedures at all</a:t>
            </a:r>
          </a:p>
          <a:p>
            <a:pPr marL="171450" indent="-171450" eaLnBrk="1" hangingPunct="1">
              <a:lnSpc>
                <a:spcPct val="80000"/>
              </a:lnSpc>
              <a:spcBef>
                <a:spcPct val="0"/>
              </a:spcBef>
              <a:buFont typeface="Arial" panose="020B0604020202020204" pitchFamily="34" charset="0"/>
              <a:buChar char="•"/>
            </a:pPr>
            <a:r>
              <a:rPr lang="en-US" altLang="en-US" baseline="0" dirty="0"/>
              <a:t>Training and Supervision – formalized methodical training for all work processes vs. “learn as you go” </a:t>
            </a:r>
          </a:p>
          <a:p>
            <a:pPr marL="171450" indent="-171450" eaLnBrk="1" hangingPunct="1">
              <a:lnSpc>
                <a:spcPct val="80000"/>
              </a:lnSpc>
              <a:spcBef>
                <a:spcPct val="0"/>
              </a:spcBef>
              <a:buFont typeface="Arial" panose="020B0604020202020204" pitchFamily="34" charset="0"/>
              <a:buChar char="•"/>
            </a:pPr>
            <a:r>
              <a:rPr lang="en-US" altLang="en-US" baseline="0" dirty="0"/>
              <a:t>Worker factors – workers who come to work skilled, committed, and energetic vs. workers who come with few abilities, little commitment, and little energy  </a:t>
            </a:r>
          </a:p>
          <a:p>
            <a:pPr marL="171450" indent="-171450" eaLnBrk="1" hangingPunct="1">
              <a:lnSpc>
                <a:spcPct val="80000"/>
              </a:lnSpc>
              <a:spcBef>
                <a:spcPct val="0"/>
              </a:spcBef>
              <a:buFont typeface="Arial" panose="020B0604020202020204" pitchFamily="34" charset="0"/>
              <a:buChar char="•"/>
            </a:pPr>
            <a:endParaRPr lang="en-US" altLang="en-US" dirty="0"/>
          </a:p>
          <a:p>
            <a:pPr eaLnBrk="1" hangingPunct="1">
              <a:lnSpc>
                <a:spcPct val="80000"/>
              </a:lnSpc>
              <a:spcBef>
                <a:spcPct val="0"/>
              </a:spcBef>
            </a:pPr>
            <a:r>
              <a:rPr lang="en-US" altLang="en-US" dirty="0"/>
              <a:t>Consider which of the above factors are determined or influenced </a:t>
            </a:r>
            <a:r>
              <a:rPr lang="en-US" altLang="en-US" i="1" dirty="0"/>
              <a:t>largely</a:t>
            </a:r>
            <a:r>
              <a:rPr lang="en-US" altLang="en-US" dirty="0"/>
              <a:t> by an employer or supervisor. (type of work, condition of equipment, materials used, procedures in place, and training &amp; supervision) </a:t>
            </a:r>
          </a:p>
          <a:p>
            <a:pPr eaLnBrk="1" hangingPunct="1">
              <a:lnSpc>
                <a:spcPct val="80000"/>
              </a:lnSpc>
              <a:spcBef>
                <a:spcPct val="0"/>
              </a:spcBef>
            </a:pPr>
            <a:r>
              <a:rPr lang="en-US" altLang="en-US" dirty="0"/>
              <a:t>Which factors do</a:t>
            </a:r>
            <a:r>
              <a:rPr lang="en-US" altLang="en-US" baseline="0" dirty="0"/>
              <a:t> workers have influence over?</a:t>
            </a:r>
            <a:endParaRPr lang="en-US" altLang="en-US" dirty="0"/>
          </a:p>
          <a:p>
            <a:pPr eaLnBrk="1" hangingPunct="1">
              <a:lnSpc>
                <a:spcPct val="80000"/>
              </a:lnSpc>
              <a:spcBef>
                <a:spcPct val="0"/>
              </a:spcBef>
            </a:pPr>
            <a:r>
              <a:rPr lang="en-US" altLang="en-US" dirty="0"/>
              <a:t>“Let’s look more closely at </a:t>
            </a:r>
            <a:r>
              <a:rPr lang="en-US" altLang="en-US" i="1" dirty="0"/>
              <a:t>workers</a:t>
            </a:r>
            <a:r>
              <a:rPr lang="en-US" altLang="en-US" dirty="0"/>
              <a:t>, and what</a:t>
            </a:r>
            <a:r>
              <a:rPr lang="en-US" altLang="en-US" baseline="0" dirty="0"/>
              <a:t> they bring to a workplace</a:t>
            </a:r>
            <a:r>
              <a:rPr lang="en-US" altLang="en-US" dirty="0"/>
              <a:t>.”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976DE13-A4C9-4B99-8C08-A3F9D93E315F}" type="slidenum">
              <a:rPr lang="en-US" altLang="en-US" smtClean="0"/>
              <a:pPr eaLnBrk="1" fontAlgn="base" hangingPunct="1">
                <a:spcBef>
                  <a:spcPct val="0"/>
                </a:spcBef>
                <a:spcAft>
                  <a:spcPct val="0"/>
                </a:spcAft>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Let’s look more closely at </a:t>
            </a:r>
            <a:r>
              <a:rPr lang="en-US" altLang="en-US" i="1" dirty="0"/>
              <a:t>workers</a:t>
            </a:r>
            <a:r>
              <a:rPr lang="en-US" altLang="en-US" dirty="0"/>
              <a:t>, and what</a:t>
            </a:r>
            <a:r>
              <a:rPr lang="en-US" altLang="en-US" baseline="0" dirty="0"/>
              <a:t> they bring to a workplace</a:t>
            </a:r>
            <a:r>
              <a:rPr lang="en-US" altLang="en-US" dirty="0"/>
              <a:t>.</a:t>
            </a:r>
          </a:p>
          <a:p>
            <a:pPr eaLnBrk="1" hangingPunct="1">
              <a:lnSpc>
                <a:spcPct val="80000"/>
              </a:lnSpc>
              <a:spcBef>
                <a:spcPct val="0"/>
              </a:spcBef>
            </a:pPr>
            <a:r>
              <a:rPr lang="en-US" altLang="en-US" dirty="0"/>
              <a:t>Of</a:t>
            </a:r>
            <a:r>
              <a:rPr lang="en-US" altLang="en-US" baseline="0" dirty="0"/>
              <a:t> all the factors that determine how safe a workplace may be, the ones that workers have the most control over are – workers, themselves!</a:t>
            </a:r>
          </a:p>
          <a:p>
            <a:pPr eaLnBrk="1" hangingPunct="1">
              <a:lnSpc>
                <a:spcPct val="80000"/>
              </a:lnSpc>
              <a:spcBef>
                <a:spcPct val="0"/>
              </a:spcBef>
            </a:pPr>
            <a:r>
              <a:rPr lang="en-US" altLang="en-US" baseline="0" dirty="0"/>
              <a:t>Workers have little or limited impact over the type of work that is done, the kind of equipment used, workplace procedures, or the kind of training they are given; what they can control – every day – is the selves they bring to work.</a:t>
            </a:r>
          </a:p>
          <a:p>
            <a:pPr eaLnBrk="1" hangingPunct="1">
              <a:lnSpc>
                <a:spcPct val="80000"/>
              </a:lnSpc>
              <a:spcBef>
                <a:spcPct val="0"/>
              </a:spcBef>
            </a:pPr>
            <a:endParaRPr lang="en-US" altLang="en-US" baseline="0" dirty="0"/>
          </a:p>
          <a:p>
            <a:pPr eaLnBrk="1" hangingPunct="1">
              <a:lnSpc>
                <a:spcPct val="80000"/>
              </a:lnSpc>
              <a:spcBef>
                <a:spcPct val="0"/>
              </a:spcBef>
            </a:pPr>
            <a:r>
              <a:rPr lang="en-US" altLang="en-US" baseline="0" dirty="0"/>
              <a:t>(Inv</a:t>
            </a:r>
            <a:r>
              <a:rPr lang="en-US" altLang="en-US" dirty="0"/>
              <a:t>ite examples of what workers do have control over in their workplace each day – Answers may vary, depending</a:t>
            </a:r>
            <a:r>
              <a:rPr lang="en-US" altLang="en-US" baseline="0" dirty="0"/>
              <a:t> on where they work, but might include: what they wear, what they bring for lunch, attitude, physical energy, a desire to be there, interest in others, a desire to learn and to perform their work well, etc.)</a:t>
            </a: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976DE13-A4C9-4B99-8C08-A3F9D93E315F}" type="slidenum">
              <a:rPr lang="en-US" altLang="en-US" smtClean="0"/>
              <a:pPr eaLnBrk="1" fontAlgn="base" hangingPunct="1">
                <a:spcBef>
                  <a:spcPct val="0"/>
                </a:spcBef>
                <a:spcAft>
                  <a:spcPct val="0"/>
                </a:spcAft>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“What qualities do workers bring each day that </a:t>
            </a:r>
            <a:r>
              <a:rPr lang="en-US" altLang="en-US" i="1" dirty="0"/>
              <a:t>enhance</a:t>
            </a:r>
            <a:r>
              <a:rPr lang="en-US" altLang="en-US" dirty="0"/>
              <a:t> workplace safety, or create an </a:t>
            </a:r>
            <a:r>
              <a:rPr lang="en-US" altLang="en-US" i="1" dirty="0"/>
              <a:t>obstacle</a:t>
            </a:r>
            <a:r>
              <a:rPr lang="en-US" altLang="en-US" dirty="0"/>
              <a:t> to workplace safety?”</a:t>
            </a:r>
          </a:p>
          <a:p>
            <a:pPr eaLnBrk="1" hangingPunct="1">
              <a:lnSpc>
                <a:spcPct val="80000"/>
              </a:lnSpc>
              <a:spcBef>
                <a:spcPct val="0"/>
              </a:spcBef>
            </a:pPr>
            <a:r>
              <a:rPr lang="en-US" altLang="en-US" dirty="0"/>
              <a:t>Discuss the various ways these qualities could</a:t>
            </a:r>
            <a:r>
              <a:rPr lang="en-US" altLang="en-US" baseline="0" dirty="0"/>
              <a:t> help to prevent an injury incident, or help to cause one.</a:t>
            </a:r>
            <a:endParaRPr lang="en-US" altLang="en-US" dirty="0"/>
          </a:p>
          <a:p>
            <a:pPr eaLnBrk="1" hangingPunct="1">
              <a:lnSpc>
                <a:spcPct val="80000"/>
              </a:lnSpc>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7AB24D0-D1B8-4F51-9E24-C491BBE79893}" type="slidenum">
              <a:rPr lang="en-US" altLang="en-US" smtClean="0"/>
              <a:pPr eaLnBrk="1" fontAlgn="base" hangingPunct="1">
                <a:spcBef>
                  <a:spcPct val="0"/>
                </a:spcBef>
                <a:spcAft>
                  <a:spcPct val="0"/>
                </a:spcAft>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There is a phrase we use that refers to a worker’s capacity (physically, mentally, and emotionally) to do their job safely and competently. That phrase is “Fit for Duty,” also sometimes referred to as “Fit for Work.”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C55498C-0558-41D8-98D5-90EFD816A7D6}" type="slidenum">
              <a:rPr lang="en-US" altLang="en-US" smtClean="0"/>
              <a:pPr eaLnBrk="1" fontAlgn="base" hangingPunct="1">
                <a:spcBef>
                  <a:spcPct val="0"/>
                </a:spcBef>
                <a:spcAft>
                  <a:spcPct val="0"/>
                </a:spcAft>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Another definition of “Fit for Duty…”</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a:t>
            </a:r>
            <a:r>
              <a:rPr lang="en-US" baseline="0" dirty="0"/>
              <a:t>t of have us heard of cannabis – or pot, marijuana, weed – but not everyone knows about what it contains, how it’s used, and the effects it can have on us. First off, let’s look at what Cannabis is:</a:t>
            </a:r>
            <a:endParaRPr lang="en-US" dirty="0"/>
          </a:p>
          <a:p>
            <a:endParaRPr lang="en-US" dirty="0"/>
          </a:p>
          <a:p>
            <a:pPr marL="171450" indent="-171450">
              <a:buFont typeface="Arial" pitchFamily="34" charset="0"/>
              <a:buChar char="•"/>
            </a:pPr>
            <a:r>
              <a:rPr lang="en-US" dirty="0"/>
              <a:t>The cannabis plant originally comes from Asia. It is now grown around the world, including in Canada.</a:t>
            </a:r>
          </a:p>
          <a:p>
            <a:endParaRPr lang="en-US" dirty="0"/>
          </a:p>
          <a:p>
            <a:pPr marL="171450" indent="-171450">
              <a:buFont typeface="Arial" pitchFamily="34" charset="0"/>
              <a:buChar char="•"/>
            </a:pPr>
            <a:r>
              <a:rPr lang="en-US" dirty="0"/>
              <a:t>The most commonly grown/used</a:t>
            </a:r>
            <a:r>
              <a:rPr lang="en-US" baseline="0" dirty="0"/>
              <a:t> plants are </a:t>
            </a:r>
            <a:r>
              <a:rPr lang="en-US" i="1" baseline="0" dirty="0"/>
              <a:t>Cannabis sativa </a:t>
            </a:r>
            <a:r>
              <a:rPr lang="en-US" baseline="0" dirty="0"/>
              <a:t>and </a:t>
            </a:r>
            <a:r>
              <a:rPr lang="en-US" i="1" baseline="0" dirty="0"/>
              <a:t>Cannabis </a:t>
            </a:r>
            <a:r>
              <a:rPr lang="en-US" i="1" baseline="0" dirty="0" err="1"/>
              <a:t>indica</a:t>
            </a:r>
            <a:endParaRPr lang="en-US" i="1" baseline="0" dirty="0"/>
          </a:p>
          <a:p>
            <a:endParaRPr lang="en-US" i="1" dirty="0"/>
          </a:p>
          <a:p>
            <a:pPr marL="171450" indent="-171450">
              <a:buFont typeface="Arial" pitchFamily="34" charset="0"/>
              <a:buChar char="•"/>
            </a:pPr>
            <a:r>
              <a:rPr lang="en-US" dirty="0"/>
              <a:t>Cannabis contains Over 400 chemical compounds, of which 60 are cannabinoids </a:t>
            </a:r>
          </a:p>
          <a:p>
            <a:pPr marL="628650" lvl="1" indent="-171450">
              <a:buFont typeface="Arial" pitchFamily="34" charset="0"/>
              <a:buChar char="•"/>
            </a:pPr>
            <a:r>
              <a:rPr lang="en-US" dirty="0"/>
              <a:t>E.g.,</a:t>
            </a:r>
          </a:p>
          <a:p>
            <a:r>
              <a:rPr lang="en-US" dirty="0"/>
              <a:t>	- THC: responsible for the “high”/intoxication one feels </a:t>
            </a:r>
          </a:p>
          <a:p>
            <a:r>
              <a:rPr lang="en-US" dirty="0"/>
              <a:t>	- </a:t>
            </a:r>
            <a:r>
              <a:rPr lang="en-US" dirty="0" err="1"/>
              <a:t>Cannabidiol</a:t>
            </a:r>
            <a:r>
              <a:rPr lang="en-US" dirty="0"/>
              <a:t> (CBD) does not produce a high or intoxication </a:t>
            </a:r>
          </a:p>
          <a:p>
            <a:endParaRPr lang="en-US" dirty="0"/>
          </a:p>
          <a:p>
            <a:r>
              <a:rPr lang="en-US" dirty="0"/>
              <a:t>Source: Health Canada (</a:t>
            </a:r>
            <a:r>
              <a:rPr lang="en-CA" dirty="0">
                <a:hlinkClick r:id="rId3"/>
              </a:rPr>
              <a:t>https://www.canada.ca/en/health-canada/services/drugs-medication/cannabis/about.html#a1</a:t>
            </a:r>
            <a:r>
              <a:rPr lang="en-CA" dirty="0"/>
              <a:t>)</a:t>
            </a:r>
          </a:p>
        </p:txBody>
      </p:sp>
      <p:sp>
        <p:nvSpPr>
          <p:cNvPr id="4" name="Slide Number Placeholder 3"/>
          <p:cNvSpPr>
            <a:spLocks noGrp="1"/>
          </p:cNvSpPr>
          <p:nvPr>
            <p:ph type="sldNum" sz="quarter" idx="10"/>
          </p:nvPr>
        </p:nvSpPr>
        <p:spPr/>
        <p:txBody>
          <a:bodyPr/>
          <a:lstStyle/>
          <a:p>
            <a:fld id="{019215EC-479E-47EF-BFCC-F87B2CD365F6}" type="slidenum">
              <a:rPr lang="en-CA" smtClean="0"/>
              <a:t>2</a:t>
            </a:fld>
            <a:endParaRPr lang="en-CA"/>
          </a:p>
        </p:txBody>
      </p:sp>
    </p:spTree>
    <p:extLst>
      <p:ext uri="{BB962C8B-B14F-4D97-AF65-F5344CB8AC3E}">
        <p14:creationId xmlns:p14="http://schemas.microsoft.com/office/powerpoint/2010/main" val="415981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What are the various kinds of capacity or “ability to…” that workers</a:t>
            </a:r>
            <a:r>
              <a:rPr lang="en-US" altLang="en-US" baseline="0" dirty="0"/>
              <a:t> are expected to bring to work with them each day, in order to safely and competently complete the tasks assigned them?</a:t>
            </a:r>
          </a:p>
          <a:p>
            <a:pPr eaLnBrk="1" hangingPunct="1">
              <a:lnSpc>
                <a:spcPct val="80000"/>
              </a:lnSpc>
              <a:spcBef>
                <a:spcPct val="0"/>
              </a:spcBef>
            </a:pPr>
            <a:endParaRPr lang="en-US" altLang="en-US" baseline="0" dirty="0"/>
          </a:p>
          <a:p>
            <a:pPr eaLnBrk="1" hangingPunct="1">
              <a:lnSpc>
                <a:spcPct val="80000"/>
              </a:lnSpc>
              <a:spcBef>
                <a:spcPct val="0"/>
              </a:spcBef>
            </a:pPr>
            <a:r>
              <a:rPr lang="en-US" altLang="en-US" baseline="0" dirty="0"/>
              <a:t>(Invite examples of task at work that might require some of these capacities.</a:t>
            </a:r>
          </a:p>
          <a:p>
            <a:pPr eaLnBrk="1" hangingPunct="1">
              <a:lnSpc>
                <a:spcPct val="80000"/>
              </a:lnSpc>
              <a:spcBef>
                <a:spcPct val="0"/>
              </a:spcBef>
            </a:pPr>
            <a:r>
              <a:rPr lang="en-US" altLang="en-US" baseline="0" dirty="0"/>
              <a:t>Example: strength – moving furniture, landscaping, working with lobster traps; endurance – yardwork, refereeing a soccer game, construction; reaction time – operating machinery, driving vehicles, operating heavy equipment; ability to work from memory – food server, electrical task, </a:t>
            </a:r>
            <a:r>
              <a:rPr lang="en-US" altLang="en-US" baseline="0" dirty="0" err="1"/>
              <a:t>etc</a:t>
            </a:r>
            <a:r>
              <a:rPr lang="en-US" altLang="en-US" baseline="0" dirty="0"/>
              <a:t>)</a:t>
            </a: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E211C27-0455-460A-8411-0BED59BC7DC0}" type="slidenum">
              <a:rPr lang="en-US" altLang="en-US" smtClean="0"/>
              <a:pPr eaLnBrk="1" fontAlgn="base" hangingPunct="1">
                <a:spcBef>
                  <a:spcPct val="0"/>
                </a:spcBef>
                <a:spcAft>
                  <a:spcPct val="0"/>
                </a:spcAft>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Next slide will answer this question, but leave a few minutes to see what students can suggest for each of the three categories – physical, mental,</a:t>
            </a:r>
            <a:r>
              <a:rPr lang="en-US" altLang="en-US" baseline="0" dirty="0"/>
              <a:t> or emotional.</a:t>
            </a: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There are many possible causes of impairment, the most common ones being:</a:t>
            </a:r>
          </a:p>
          <a:p>
            <a:pPr eaLnBrk="1" hangingPunct="1">
              <a:lnSpc>
                <a:spcPct val="80000"/>
              </a:lnSpc>
              <a:spcBef>
                <a:spcPct val="0"/>
              </a:spcBef>
            </a:pPr>
            <a:r>
              <a:rPr lang="en-US" altLang="en-US" b="1" dirty="0"/>
              <a:t>Fatigue</a:t>
            </a:r>
            <a:r>
              <a:rPr lang="en-US" altLang="en-US" dirty="0"/>
              <a:t> - could be caused by long hours of work</a:t>
            </a:r>
            <a:r>
              <a:rPr lang="en-US" altLang="en-US" baseline="0" dirty="0"/>
              <a:t>, not enough sleep (because a person just didn’t go to bed at a good time), difficulty in or inability to sleep, shift work, illness, recovering from illness or injury, etc., </a:t>
            </a:r>
          </a:p>
          <a:p>
            <a:pPr eaLnBrk="1" hangingPunct="1">
              <a:lnSpc>
                <a:spcPct val="80000"/>
              </a:lnSpc>
              <a:spcBef>
                <a:spcPct val="0"/>
              </a:spcBef>
            </a:pPr>
            <a:r>
              <a:rPr lang="en-US" altLang="en-US" b="1" baseline="0" dirty="0"/>
              <a:t>Drug and alcohol use </a:t>
            </a:r>
            <a:r>
              <a:rPr lang="en-US" altLang="en-US" baseline="0" dirty="0"/>
              <a:t>– prescribed, recreational, or illegal drug use; abuse of alcohol, after effects of drug or alcohol use</a:t>
            </a:r>
          </a:p>
          <a:p>
            <a:pPr eaLnBrk="1" hangingPunct="1">
              <a:lnSpc>
                <a:spcPct val="80000"/>
              </a:lnSpc>
              <a:spcBef>
                <a:spcPct val="0"/>
              </a:spcBef>
            </a:pPr>
            <a:r>
              <a:rPr lang="en-US" altLang="en-US" b="1" baseline="0" dirty="0"/>
              <a:t>Stress and anxiety </a:t>
            </a:r>
            <a:r>
              <a:rPr lang="en-US" altLang="en-US" baseline="0" dirty="0"/>
              <a:t>– often caused by life stresses and experiences, within or outside of the workplace (illness, loss, fear,) “Examples?”</a:t>
            </a:r>
          </a:p>
          <a:p>
            <a:pPr eaLnBrk="1" hangingPunct="1">
              <a:lnSpc>
                <a:spcPct val="80000"/>
              </a:lnSpc>
              <a:spcBef>
                <a:spcPct val="0"/>
              </a:spcBef>
            </a:pPr>
            <a:endParaRPr lang="en-US" altLang="en-US" baseline="0" dirty="0"/>
          </a:p>
          <a:p>
            <a:pPr eaLnBrk="1" hangingPunct="1">
              <a:lnSpc>
                <a:spcPct val="80000"/>
              </a:lnSpc>
              <a:spcBef>
                <a:spcPct val="0"/>
              </a:spcBef>
            </a:pPr>
            <a:endParaRPr lang="en-US" altLang="en-US" baseline="0" dirty="0"/>
          </a:p>
          <a:p>
            <a:pPr eaLnBrk="1" hangingPunct="1">
              <a:lnSpc>
                <a:spcPct val="80000"/>
              </a:lnSpc>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baseline="0" dirty="0"/>
              <a:t>Bearing in mind that there are many causes of impairment at work, today’s focus is on cannabis use.</a:t>
            </a:r>
          </a:p>
          <a:p>
            <a:pPr eaLnBrk="1" hangingPunct="1">
              <a:lnSpc>
                <a:spcPct val="80000"/>
              </a:lnSpc>
              <a:spcBef>
                <a:spcPct val="0"/>
              </a:spcBef>
            </a:pPr>
            <a:r>
              <a:rPr lang="en-US" altLang="en-US" baseline="0" dirty="0"/>
              <a:t>Let’s look at some of the ways cannabis use while at work or before going to work might cause a worker to be impaired.</a:t>
            </a:r>
          </a:p>
          <a:p>
            <a:pPr eaLnBrk="1" hangingPunct="1">
              <a:lnSpc>
                <a:spcPct val="80000"/>
              </a:lnSpc>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re-visit of the various possible effects of cannabis, suggests how cannabis use, before or during work hours, has the potential impair our physical, mental, and emotional ability to work safely. Who stands to lose</a:t>
            </a:r>
            <a:r>
              <a:rPr lang="en-US" b="0" baseline="0" dirty="0"/>
              <a:t> if we work while impaired? (our employer, our co-workers, but - most significantly - ourselves) </a:t>
            </a:r>
            <a:r>
              <a:rPr lang="en-US" b="0" dirty="0"/>
              <a:t>  </a:t>
            </a:r>
          </a:p>
          <a:p>
            <a:r>
              <a:rPr lang="en-CA" dirty="0">
                <a:hlinkClick r:id="rId3"/>
              </a:rPr>
              <a:t>https://www.canada.ca/en/health-canada/services/drugs-medication/cannabis/health-effects/effects.html</a:t>
            </a:r>
            <a:endParaRPr lang="en-CA" dirty="0"/>
          </a:p>
        </p:txBody>
      </p:sp>
      <p:sp>
        <p:nvSpPr>
          <p:cNvPr id="4" name="Slide Number Placeholder 3"/>
          <p:cNvSpPr>
            <a:spLocks noGrp="1"/>
          </p:cNvSpPr>
          <p:nvPr>
            <p:ph type="sldNum" sz="quarter" idx="10"/>
          </p:nvPr>
        </p:nvSpPr>
        <p:spPr/>
        <p:txBody>
          <a:bodyPr/>
          <a:lstStyle/>
          <a:p>
            <a:fld id="{019215EC-479E-47EF-BFCC-F87B2CD365F6}" type="slidenum">
              <a:rPr lang="en-CA" smtClean="0"/>
              <a:t>24</a:t>
            </a:fld>
            <a:endParaRPr lang="en-CA"/>
          </a:p>
        </p:txBody>
      </p:sp>
    </p:spTree>
    <p:extLst>
      <p:ext uri="{BB962C8B-B14F-4D97-AF65-F5344CB8AC3E}">
        <p14:creationId xmlns:p14="http://schemas.microsoft.com/office/powerpoint/2010/main" val="1726763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Activity 1 - See accompanying </a:t>
            </a:r>
            <a:r>
              <a:rPr lang="en-CA" i="1" dirty="0"/>
              <a:t>Student</a:t>
            </a:r>
            <a:r>
              <a:rPr lang="en-CA" i="1" baseline="0" dirty="0"/>
              <a:t> Assignment</a:t>
            </a:r>
            <a:r>
              <a:rPr lang="en-CA" baseline="0" dirty="0"/>
              <a:t>.</a:t>
            </a:r>
          </a:p>
          <a:p>
            <a:r>
              <a:rPr lang="en-CA" baseline="0" dirty="0"/>
              <a:t>Distribute copies of the assignment to pairs of small groups of students, and allocate time for completion. Encourage use of whatever resources available.</a:t>
            </a:r>
            <a:endParaRPr lang="en-CA" dirty="0"/>
          </a:p>
        </p:txBody>
      </p:sp>
      <p:sp>
        <p:nvSpPr>
          <p:cNvPr id="4" name="Slide Number Placeholder 3"/>
          <p:cNvSpPr>
            <a:spLocks noGrp="1"/>
          </p:cNvSpPr>
          <p:nvPr>
            <p:ph type="sldNum" sz="quarter" idx="10"/>
          </p:nvPr>
        </p:nvSpPr>
        <p:spPr/>
        <p:txBody>
          <a:bodyPr/>
          <a:lstStyle/>
          <a:p>
            <a:fld id="{019215EC-479E-47EF-BFCC-F87B2CD365F6}" type="slidenum">
              <a:rPr lang="en-CA" smtClean="0"/>
              <a:t>25</a:t>
            </a:fld>
            <a:endParaRPr lang="en-CA"/>
          </a:p>
        </p:txBody>
      </p:sp>
    </p:spTree>
    <p:extLst>
      <p:ext uri="{BB962C8B-B14F-4D97-AF65-F5344CB8AC3E}">
        <p14:creationId xmlns:p14="http://schemas.microsoft.com/office/powerpoint/2010/main" val="1240855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Now that we’ve determined the extent to</a:t>
            </a:r>
            <a:r>
              <a:rPr lang="en-US" altLang="en-US" baseline="0" dirty="0"/>
              <a:t> which cannabis can impact the safety of workers – both impaired workers, as well as those they work with – let’s review the legal responsibilities of employers to keep workers healthy and safe, and the responsibility of workers to stay safe.  </a:t>
            </a:r>
          </a:p>
          <a:p>
            <a:pPr eaLnBrk="1" hangingPunct="1">
              <a:lnSpc>
                <a:spcPct val="80000"/>
              </a:lnSpc>
              <a:spcBef>
                <a:spcPct val="0"/>
              </a:spcBef>
            </a:pPr>
            <a:r>
              <a:rPr lang="en-US" altLang="en-US" dirty="0"/>
              <a:t> </a:t>
            </a:r>
          </a:p>
          <a:p>
            <a:pPr eaLnBrk="1" hangingPunct="1">
              <a:lnSpc>
                <a:spcPct val="80000"/>
              </a:lnSpc>
              <a:spcBef>
                <a:spcPct val="0"/>
              </a:spcBef>
            </a:pPr>
            <a:r>
              <a:rPr lang="en-US" altLang="en-US" dirty="0"/>
              <a:t>Although</a:t>
            </a:r>
            <a:r>
              <a:rPr lang="en-US" altLang="en-US" baseline="0" dirty="0"/>
              <a:t> the wording changes from one province/ territory to another, employer and worker responsibilities are basically the same throughout all of Canada; </a:t>
            </a:r>
            <a:r>
              <a:rPr lang="en-US" altLang="en-US" b="1" baseline="0" dirty="0"/>
              <a:t>employers must ensure that every reasonable precaution is taken to protect the health and safety of all in the workplace.</a:t>
            </a:r>
          </a:p>
          <a:p>
            <a:pPr eaLnBrk="1" hangingPunct="1">
              <a:lnSpc>
                <a:spcPct val="80000"/>
              </a:lnSpc>
              <a:spcBef>
                <a:spcPct val="0"/>
              </a:spcBef>
            </a:pPr>
            <a:r>
              <a:rPr lang="en-US" altLang="en-US" baseline="0" dirty="0"/>
              <a:t>And -</a:t>
            </a:r>
          </a:p>
          <a:p>
            <a:pPr eaLnBrk="1" hangingPunct="1">
              <a:lnSpc>
                <a:spcPct val="80000"/>
              </a:lnSpc>
              <a:spcBef>
                <a:spcPct val="0"/>
              </a:spcBef>
            </a:pPr>
            <a:r>
              <a:rPr lang="en-US" altLang="en-US" b="1" baseline="0" dirty="0"/>
              <a:t>Workers must work safely, taking every reasonable precaution to protect their own health and safety, and that of their co-workers.</a:t>
            </a:r>
          </a:p>
          <a:p>
            <a:pPr eaLnBrk="1" hangingPunct="1">
              <a:lnSpc>
                <a:spcPct val="80000"/>
              </a:lnSpc>
              <a:spcBef>
                <a:spcPct val="0"/>
              </a:spcBef>
            </a:pPr>
            <a:r>
              <a:rPr lang="en-US" altLang="en-US" b="0" baseline="0" dirty="0"/>
              <a:t>What can employers do to ensure that work and cannabis never mix?</a:t>
            </a:r>
            <a:endParaRPr lang="en-US" altLang="en-US" b="0"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1200" b="1" kern="1200" dirty="0">
                <a:solidFill>
                  <a:schemeClr val="tx1"/>
                </a:solidFill>
                <a:effectLst/>
                <a:latin typeface="+mn-lt"/>
                <a:ea typeface="+mn-ea"/>
                <a:cs typeface="+mn-cs"/>
              </a:rPr>
              <a:t>Impairment Policy</a:t>
            </a:r>
          </a:p>
          <a:p>
            <a:pPr marL="0" marR="0" lvl="0" indent="0" algn="l" defTabSz="914400" rtl="0" eaLnBrk="1" fontAlgn="auto" latinLnBrk="0" hangingPunct="1">
              <a:lnSpc>
                <a:spcPct val="80000"/>
              </a:lnSpc>
              <a:spcBef>
                <a:spcPct val="0"/>
              </a:spcBef>
              <a:spcAft>
                <a:spcPts val="0"/>
              </a:spcAft>
              <a:buClrTx/>
              <a:buSzTx/>
              <a:buFontTx/>
              <a:buNone/>
              <a:tabLst/>
              <a:defRPr/>
            </a:pPr>
            <a:r>
              <a:rPr lang="en-US" sz="1200" kern="1200" dirty="0">
                <a:solidFill>
                  <a:schemeClr val="tx1"/>
                </a:solidFill>
                <a:effectLst/>
                <a:latin typeface="+mn-lt"/>
                <a:ea typeface="+mn-ea"/>
                <a:cs typeface="+mn-cs"/>
              </a:rPr>
              <a:t>Establishing an “Impairment Policy” – or a “Drug, Alcohol, and Medication Policy” – is one way employers try to ensure their workers report to work, able to carry out their duties without being a health and safety risk to themselves or to others. </a:t>
            </a:r>
          </a:p>
          <a:p>
            <a:pPr marL="0" marR="0" lvl="0" indent="0" algn="l" defTabSz="914400" rtl="0" eaLnBrk="1" fontAlgn="auto" latinLnBrk="0" hangingPunct="1">
              <a:lnSpc>
                <a:spcPct val="80000"/>
              </a:lnSpc>
              <a:spcBef>
                <a:spcPct val="0"/>
              </a:spcBef>
              <a:spcAft>
                <a:spcPts val="0"/>
              </a:spcAft>
              <a:buClrTx/>
              <a:buSzTx/>
              <a:buFontTx/>
              <a:buNone/>
              <a:tabLst/>
              <a:defRPr/>
            </a:pPr>
            <a:r>
              <a:rPr lang="en-US" sz="1200" kern="1200" dirty="0">
                <a:solidFill>
                  <a:schemeClr val="tx1"/>
                </a:solidFill>
                <a:effectLst/>
                <a:latin typeface="+mn-lt"/>
                <a:ea typeface="+mn-ea"/>
                <a:cs typeface="+mn-cs"/>
              </a:rPr>
              <a:t>Policies will vary from place to place, but must be well thought-out (taking into account the size and type of workplace, and other factors); clearly communicated to all parties (posted where everyone can refer to it, and staff informed about policy contents), and consistently followed by all.    </a:t>
            </a:r>
          </a:p>
          <a:p>
            <a:pPr eaLnBrk="1" hangingPunct="1">
              <a:lnSpc>
                <a:spcPct val="80000"/>
              </a:lnSpc>
              <a:spcBef>
                <a:spcPct val="0"/>
              </a:spcBef>
            </a:pPr>
            <a:endParaRPr lang="en-US" altLang="en-US" baseline="0" dirty="0"/>
          </a:p>
          <a:p>
            <a:pPr eaLnBrk="1" hangingPunct="1">
              <a:lnSpc>
                <a:spcPct val="80000"/>
              </a:lnSpc>
              <a:spcBef>
                <a:spcPct val="0"/>
              </a:spcBef>
            </a:pPr>
            <a:r>
              <a:rPr lang="en-US" altLang="en-US" baseline="0" dirty="0"/>
              <a:t> </a:t>
            </a:r>
          </a:p>
          <a:p>
            <a:pPr eaLnBrk="1" hangingPunct="1">
              <a:lnSpc>
                <a:spcPct val="80000"/>
              </a:lnSpc>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baseline="0" dirty="0"/>
              <a:t>This sample Impairment Policy states that: </a:t>
            </a:r>
          </a:p>
          <a:p>
            <a:r>
              <a:rPr lang="en-US" sz="1200" b="0" i="0" u="none" strike="noStrike" kern="1200" baseline="0" dirty="0">
                <a:solidFill>
                  <a:schemeClr val="tx1"/>
                </a:solidFill>
                <a:latin typeface="+mn-lt"/>
                <a:ea typeface="+mn-ea"/>
                <a:cs typeface="+mn-cs"/>
              </a:rPr>
              <a:t>“ABC Organization has taken the position that the presence of illicit drugs, recreational drugs and alcohol on the worksite is not permitted. </a:t>
            </a:r>
          </a:p>
          <a:p>
            <a:r>
              <a:rPr lang="en-US" sz="1200" b="0" i="0" u="none" strike="noStrike" kern="1200" baseline="0" dirty="0">
                <a:solidFill>
                  <a:schemeClr val="tx1"/>
                </a:solidFill>
                <a:latin typeface="+mn-lt"/>
                <a:ea typeface="+mn-ea"/>
                <a:cs typeface="+mn-cs"/>
              </a:rPr>
              <a:t>Any individual failing to adhere to this policy will be subject to discipline up to and including dismissal.”</a:t>
            </a:r>
          </a:p>
          <a:p>
            <a:r>
              <a:rPr lang="en-US" sz="1200" b="0" i="0" u="none" strike="noStrike" kern="1200" baseline="0" dirty="0">
                <a:solidFill>
                  <a:schemeClr val="tx1"/>
                </a:solidFill>
                <a:latin typeface="+mn-lt"/>
                <a:ea typeface="+mn-ea"/>
                <a:cs typeface="+mn-cs"/>
              </a:rPr>
              <a:t>Policies will differ from place to place, but will have common elements: a commitment to safety, rules, procedures, and consequences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Once a company has established a well-planned, and fair policy on drug and alcohol use, and has made sure that all staff are fully informed and trained on the policy contents, workers must adhere to the policy, or risk whatever disciplinary action has been outlined.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endParaRPr lang="en-US" altLang="en-US" baseline="0" dirty="0"/>
          </a:p>
          <a:p>
            <a:pPr eaLnBrk="1" hangingPunct="1">
              <a:lnSpc>
                <a:spcPct val="80000"/>
              </a:lnSpc>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Activity 2 – See reverse of </a:t>
            </a:r>
            <a:r>
              <a:rPr lang="en-CA" i="1" dirty="0"/>
              <a:t>Student</a:t>
            </a:r>
            <a:r>
              <a:rPr lang="en-CA" i="1" baseline="0" dirty="0"/>
              <a:t> Assignment </a:t>
            </a:r>
            <a:r>
              <a:rPr lang="en-CA" dirty="0"/>
              <a:t>for optional</a:t>
            </a:r>
            <a:r>
              <a:rPr lang="en-CA" baseline="0" dirty="0"/>
              <a:t> extension activity. </a:t>
            </a:r>
            <a:endParaRPr lang="en-CA" dirty="0"/>
          </a:p>
        </p:txBody>
      </p:sp>
      <p:sp>
        <p:nvSpPr>
          <p:cNvPr id="4" name="Slide Number Placeholder 3"/>
          <p:cNvSpPr>
            <a:spLocks noGrp="1"/>
          </p:cNvSpPr>
          <p:nvPr>
            <p:ph type="sldNum" sz="quarter" idx="10"/>
          </p:nvPr>
        </p:nvSpPr>
        <p:spPr/>
        <p:txBody>
          <a:bodyPr/>
          <a:lstStyle/>
          <a:p>
            <a:fld id="{019215EC-479E-47EF-BFCC-F87B2CD365F6}" type="slidenum">
              <a:rPr lang="en-CA" smtClean="0"/>
              <a:t>29</a:t>
            </a:fld>
            <a:endParaRPr lang="en-CA"/>
          </a:p>
        </p:txBody>
      </p:sp>
    </p:spTree>
    <p:extLst>
      <p:ext uri="{BB962C8B-B14F-4D97-AF65-F5344CB8AC3E}">
        <p14:creationId xmlns:p14="http://schemas.microsoft.com/office/powerpoint/2010/main" val="124085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why do people use cannabis? </a:t>
            </a:r>
            <a:endParaRPr lang="en-US" dirty="0"/>
          </a:p>
          <a:p>
            <a:endParaRPr lang="en-US" dirty="0"/>
          </a:p>
          <a:p>
            <a:pPr marL="171450" indent="-171450">
              <a:buFont typeface="Arial" pitchFamily="34" charset="0"/>
              <a:buChar char="•"/>
            </a:pPr>
            <a:r>
              <a:rPr lang="en-US" dirty="0"/>
              <a:t>The cannabis plant is used for its effects on the mind. </a:t>
            </a:r>
          </a:p>
          <a:p>
            <a:pPr marL="171450" indent="-171450">
              <a:buFont typeface="Arial" pitchFamily="34" charset="0"/>
              <a:buChar char="•"/>
            </a:pPr>
            <a:r>
              <a:rPr lang="en-US" dirty="0"/>
              <a:t>It is also used for medical, social or religious purposes. </a:t>
            </a:r>
          </a:p>
          <a:p>
            <a:pPr marL="171450" indent="-171450">
              <a:buFont typeface="Arial" pitchFamily="34" charset="0"/>
              <a:buChar char="•"/>
            </a:pPr>
            <a:endParaRPr lang="en-US" dirty="0"/>
          </a:p>
          <a:p>
            <a:pPr marL="0" indent="0">
              <a:buFont typeface="Arial" pitchFamily="34" charset="0"/>
              <a:buNone/>
            </a:pPr>
            <a:r>
              <a:rPr lang="en-US" dirty="0"/>
              <a:t>Cannabis</a:t>
            </a:r>
            <a:r>
              <a:rPr lang="en-US" baseline="0" dirty="0"/>
              <a:t> can be taken in different ways, by:</a:t>
            </a:r>
          </a:p>
          <a:p>
            <a:pPr marL="171450" indent="-171450">
              <a:buFont typeface="Arial" pitchFamily="34" charset="0"/>
              <a:buChar char="•"/>
            </a:pPr>
            <a:r>
              <a:rPr lang="en-US" baseline="0" dirty="0"/>
              <a:t>Smoking (joints, pipes, bongs, etc.)</a:t>
            </a:r>
          </a:p>
          <a:p>
            <a:pPr marL="171450" indent="-171450">
              <a:buFont typeface="Arial" pitchFamily="34" charset="0"/>
              <a:buChar char="•"/>
            </a:pPr>
            <a:r>
              <a:rPr lang="en-US" baseline="0" dirty="0"/>
              <a:t>Drinking/eating (teas, sodas, cannabis oil, baked goods)</a:t>
            </a:r>
          </a:p>
          <a:p>
            <a:pPr marL="171450" indent="-171450">
              <a:buFont typeface="Arial" pitchFamily="34" charset="0"/>
              <a:buChar char="•"/>
            </a:pPr>
            <a:r>
              <a:rPr lang="en-US" baseline="0" dirty="0"/>
              <a:t>Vaporizing/vaping (breathing in cannabis </a:t>
            </a:r>
            <a:r>
              <a:rPr lang="en-US" baseline="0" dirty="0" err="1"/>
              <a:t>vapours</a:t>
            </a:r>
            <a:r>
              <a:rPr lang="en-US" baseline="0" dirty="0"/>
              <a:t> through a vaporizer or vaping device)”</a:t>
            </a:r>
          </a:p>
          <a:p>
            <a:pPr marL="0" indent="0">
              <a:buFont typeface="Arial" pitchFamily="34" charset="0"/>
              <a:buNone/>
            </a:pPr>
            <a:endParaRPr lang="en-US" baseline="0" dirty="0"/>
          </a:p>
          <a:p>
            <a:endParaRPr lang="en-US" dirty="0"/>
          </a:p>
          <a:p>
            <a:pPr defTabSz="931774">
              <a:defRPr/>
            </a:pPr>
            <a:r>
              <a:rPr lang="en-US" dirty="0"/>
              <a:t>Source: Health Canada (</a:t>
            </a:r>
            <a:r>
              <a:rPr lang="en-CA" dirty="0">
                <a:hlinkClick r:id="rId3"/>
              </a:rPr>
              <a:t>https://www.canada.ca/en/health-canada/services/drugs-medication/cannabis/about.html#a1</a:t>
            </a:r>
            <a:r>
              <a:rPr lang="en-CA" dirty="0"/>
              <a:t>)</a:t>
            </a:r>
          </a:p>
          <a:p>
            <a:endParaRPr lang="en-CA" dirty="0"/>
          </a:p>
        </p:txBody>
      </p:sp>
      <p:sp>
        <p:nvSpPr>
          <p:cNvPr id="4" name="Slide Number Placeholder 3"/>
          <p:cNvSpPr>
            <a:spLocks noGrp="1"/>
          </p:cNvSpPr>
          <p:nvPr>
            <p:ph type="sldNum" sz="quarter" idx="10"/>
          </p:nvPr>
        </p:nvSpPr>
        <p:spPr/>
        <p:txBody>
          <a:bodyPr/>
          <a:lstStyle/>
          <a:p>
            <a:fld id="{019215EC-479E-47EF-BFCC-F87B2CD365F6}" type="slidenum">
              <a:rPr lang="en-CA" smtClean="0"/>
              <a:t>3</a:t>
            </a:fld>
            <a:endParaRPr lang="en-CA"/>
          </a:p>
        </p:txBody>
      </p:sp>
    </p:spTree>
    <p:extLst>
      <p:ext uri="{BB962C8B-B14F-4D97-AF65-F5344CB8AC3E}">
        <p14:creationId xmlns:p14="http://schemas.microsoft.com/office/powerpoint/2010/main" val="2531863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1200" b="0" kern="1200" dirty="0">
                <a:solidFill>
                  <a:schemeClr val="tx1"/>
                </a:solidFill>
                <a:effectLst/>
                <a:latin typeface="+mn-lt"/>
                <a:ea typeface="+mn-ea"/>
                <a:cs typeface="+mn-cs"/>
              </a:rPr>
              <a:t>Employers and workers have responsibilities around keeping workplaces safe for all.</a:t>
            </a:r>
          </a:p>
          <a:p>
            <a:pPr marL="0" marR="0" lvl="0" indent="0" algn="l" defTabSz="914400" rtl="0" eaLnBrk="1" fontAlgn="auto" latinLnBrk="0" hangingPunct="1">
              <a:lnSpc>
                <a:spcPct val="80000"/>
              </a:lnSpc>
              <a:spcBef>
                <a:spcPct val="0"/>
              </a:spcBef>
              <a:spcAft>
                <a:spcPts val="0"/>
              </a:spcAft>
              <a:buClrTx/>
              <a:buSzTx/>
              <a:buFontTx/>
              <a:buNone/>
              <a:tabLst/>
              <a:defRPr/>
            </a:pPr>
            <a:r>
              <a:rPr lang="en-US" altLang="en-US" sz="1200" b="0" kern="1200" baseline="0" dirty="0">
                <a:solidFill>
                  <a:schemeClr val="tx1"/>
                </a:solidFill>
                <a:effectLst/>
                <a:latin typeface="+mn-lt"/>
                <a:ea typeface="+mn-ea"/>
                <a:cs typeface="+mn-cs"/>
              </a:rPr>
              <a:t>Impairment can take many forms, including fatigue, extreme work stress, personal and family crisis, and substance use. There are many possible effects of cannabis use, many of which have a direct impact on one’s ability to work safely.</a:t>
            </a:r>
          </a:p>
          <a:p>
            <a:pPr marL="0" marR="0" lvl="0" indent="0" algn="l" defTabSz="914400" rtl="0" eaLnBrk="1" fontAlgn="auto" latinLnBrk="0" hangingPunct="1">
              <a:lnSpc>
                <a:spcPct val="80000"/>
              </a:lnSpc>
              <a:spcBef>
                <a:spcPct val="0"/>
              </a:spcBef>
              <a:spcAft>
                <a:spcPts val="0"/>
              </a:spcAft>
              <a:buClrTx/>
              <a:buSzTx/>
              <a:buFontTx/>
              <a:buNone/>
              <a:tabLst/>
              <a:defRPr/>
            </a:pPr>
            <a:endParaRPr lang="en-US" alt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80000"/>
              </a:lnSpc>
              <a:spcBef>
                <a:spcPct val="0"/>
              </a:spcBef>
              <a:spcAft>
                <a:spcPts val="0"/>
              </a:spcAft>
              <a:buClrTx/>
              <a:buSzTx/>
              <a:buFontTx/>
              <a:buNone/>
              <a:tabLst/>
              <a:defRPr/>
            </a:pPr>
            <a:r>
              <a:rPr lang="en-US" altLang="en-US" sz="1200" b="0" kern="1200" baseline="0" dirty="0">
                <a:solidFill>
                  <a:schemeClr val="tx1"/>
                </a:solidFill>
                <a:effectLst/>
                <a:latin typeface="+mn-lt"/>
                <a:ea typeface="+mn-ea"/>
                <a:cs typeface="+mn-cs"/>
              </a:rPr>
              <a:t>Employers establish impairment policies to outline for all staff their expectations around being fit for duty at all times in </a:t>
            </a:r>
            <a:r>
              <a:rPr lang="en-US" altLang="en-US" sz="1200" b="0" kern="1200" baseline="0">
                <a:solidFill>
                  <a:schemeClr val="tx1"/>
                </a:solidFill>
                <a:effectLst/>
                <a:latin typeface="+mn-lt"/>
                <a:ea typeface="+mn-ea"/>
                <a:cs typeface="+mn-cs"/>
              </a:rPr>
              <a:t>the workplace.</a:t>
            </a:r>
          </a:p>
          <a:p>
            <a:pPr marL="0" marR="0" lvl="0" indent="0" algn="l" defTabSz="914400" rtl="0" eaLnBrk="1" fontAlgn="auto" latinLnBrk="0" hangingPunct="1">
              <a:lnSpc>
                <a:spcPct val="80000"/>
              </a:lnSpc>
              <a:spcBef>
                <a:spcPct val="0"/>
              </a:spcBef>
              <a:spcAft>
                <a:spcPts val="0"/>
              </a:spcAft>
              <a:buClrTx/>
              <a:buSzTx/>
              <a:buFontTx/>
              <a:buNone/>
              <a:tabLst/>
              <a:defRPr/>
            </a:pPr>
            <a:endParaRPr lang="en-US" alt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80000"/>
              </a:lnSpc>
              <a:spcBef>
                <a:spcPct val="0"/>
              </a:spcBef>
              <a:spcAft>
                <a:spcPts val="0"/>
              </a:spcAft>
              <a:buClrTx/>
              <a:buSzTx/>
              <a:buFontTx/>
              <a:buNone/>
              <a:tabLst/>
              <a:defRPr/>
            </a:pPr>
            <a:r>
              <a:rPr lang="en-US" altLang="en-US" sz="1200" b="0" kern="1200" baseline="0" dirty="0">
                <a:solidFill>
                  <a:schemeClr val="tx1"/>
                </a:solidFill>
                <a:effectLst/>
                <a:latin typeface="+mn-lt"/>
                <a:ea typeface="+mn-ea"/>
                <a:cs typeface="+mn-cs"/>
              </a:rPr>
              <a:t>Everyone has the right to make choices about the various ways they spend their own time. When it comes to the time they spend in a workplace, however, some things are not up for personal choice. Anything that puts their health and safety, and that of co-workers at risk, has no place at work. Work and cannabis: they just don’t mix.”      </a:t>
            </a:r>
            <a:endParaRPr lang="en-US" altLang="en-US" b="0" baseline="0" dirty="0"/>
          </a:p>
          <a:p>
            <a:pPr eaLnBrk="1" hangingPunct="1">
              <a:lnSpc>
                <a:spcPct val="80000"/>
              </a:lnSpc>
              <a:spcBef>
                <a:spcPct val="0"/>
              </a:spcBef>
            </a:pPr>
            <a:r>
              <a:rPr lang="en-US" altLang="en-US" baseline="0" dirty="0"/>
              <a:t> </a:t>
            </a:r>
          </a:p>
          <a:p>
            <a:pPr eaLnBrk="1" hangingPunct="1">
              <a:lnSpc>
                <a:spcPct val="80000"/>
              </a:lnSpc>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30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2018, a sample of Canadians completed an online survey about their cannabis use. Surveys like this one help to give us an idea of how maybe people are using cannabis, and how often they are using it.</a:t>
            </a:r>
            <a:endParaRPr lang="en-US" dirty="0"/>
          </a:p>
          <a:p>
            <a:endParaRPr lang="en-US" dirty="0"/>
          </a:p>
          <a:p>
            <a:pPr marL="171450" indent="-171450">
              <a:buFontTx/>
              <a:buChar char="-"/>
            </a:pPr>
            <a:r>
              <a:rPr lang="en-US" baseline="0" dirty="0"/>
              <a:t>In total, there were</a:t>
            </a:r>
            <a:r>
              <a:rPr lang="en-US" dirty="0"/>
              <a:t> 12,958 respondents aged 16 years and older across all provinces and territories</a:t>
            </a:r>
          </a:p>
          <a:p>
            <a:pPr marL="171450" indent="-171450">
              <a:buFontTx/>
              <a:buChar char="-"/>
            </a:pPr>
            <a:endParaRPr lang="en-US" dirty="0"/>
          </a:p>
          <a:p>
            <a:pPr marL="174708" indent="-174708">
              <a:buFontTx/>
              <a:buChar char="-"/>
            </a:pPr>
            <a:r>
              <a:rPr lang="en-US" dirty="0"/>
              <a:t>22% of respondents reported having use cannabis for non-medical purposes within the past 12 months</a:t>
            </a:r>
          </a:p>
          <a:p>
            <a:pPr marL="640594" lvl="1" indent="-174708">
              <a:buFontTx/>
              <a:buChar char="-"/>
            </a:pPr>
            <a:r>
              <a:rPr lang="en-US" dirty="0"/>
              <a:t>16-24 years of age: reported cannabis use in the past year at a percentage that was double that of people 25 years and older </a:t>
            </a:r>
          </a:p>
          <a:p>
            <a:pPr marL="640594" lvl="1" indent="-174708">
              <a:buFontTx/>
              <a:buChar char="-"/>
            </a:pPr>
            <a:r>
              <a:rPr lang="en-US" dirty="0"/>
              <a:t>Specifically, past 12-month use of cannabis among people aged 16 to 19 years and people aged 20 to 24 was 36% and 44%, respectively, compared to 19% for people aged 25 years and older</a:t>
            </a:r>
          </a:p>
          <a:p>
            <a:pPr marL="0" indent="0">
              <a:buFont typeface="Arial" pitchFamily="34" charset="0"/>
              <a:buNone/>
            </a:pPr>
            <a:endParaRPr lang="en-US" dirty="0"/>
          </a:p>
          <a:p>
            <a:pPr marL="0" indent="0">
              <a:buFont typeface="Arial" pitchFamily="34" charset="0"/>
              <a:buNone/>
            </a:pPr>
            <a:r>
              <a:rPr lang="en-US" dirty="0"/>
              <a:t>Source:</a:t>
            </a:r>
            <a:r>
              <a:rPr lang="en-US" baseline="0" dirty="0"/>
              <a:t> </a:t>
            </a:r>
            <a:r>
              <a:rPr lang="en-CA" dirty="0">
                <a:hlinkClick r:id="rId3"/>
              </a:rPr>
              <a:t>https://www.canada.ca/en/services/health/publications/drugs-health-products/canadian-cannabis-survey-2018-summary.html</a:t>
            </a:r>
            <a:endParaRPr lang="en-CA" dirty="0"/>
          </a:p>
        </p:txBody>
      </p:sp>
      <p:sp>
        <p:nvSpPr>
          <p:cNvPr id="4" name="Slide Number Placeholder 3"/>
          <p:cNvSpPr>
            <a:spLocks noGrp="1"/>
          </p:cNvSpPr>
          <p:nvPr>
            <p:ph type="sldNum" sz="quarter" idx="10"/>
          </p:nvPr>
        </p:nvSpPr>
        <p:spPr/>
        <p:txBody>
          <a:bodyPr/>
          <a:lstStyle/>
          <a:p>
            <a:fld id="{019215EC-479E-47EF-BFCC-F87B2CD365F6}" type="slidenum">
              <a:rPr lang="en-CA" smtClean="0"/>
              <a:t>4</a:t>
            </a:fld>
            <a:endParaRPr lang="en-CA"/>
          </a:p>
        </p:txBody>
      </p:sp>
    </p:spTree>
    <p:extLst>
      <p:ext uri="{BB962C8B-B14F-4D97-AF65-F5344CB8AC3E}">
        <p14:creationId xmlns:p14="http://schemas.microsoft.com/office/powerpoint/2010/main" val="780594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respondents who reported using cannabis over the past 12 months were asked how frequently they used the substance.</a:t>
            </a:r>
          </a:p>
          <a:p>
            <a:endParaRPr lang="en-US" dirty="0"/>
          </a:p>
          <a:p>
            <a:pPr marL="171450" indent="-171450">
              <a:buFont typeface="Arial" pitchFamily="34" charset="0"/>
              <a:buChar char="•"/>
            </a:pPr>
            <a:r>
              <a:rPr lang="en-US" dirty="0"/>
              <a:t>A little over half of these respondents reported using cannabis three days per month or less (55%), and 19% reported daily cannabis use. </a:t>
            </a:r>
          </a:p>
          <a:p>
            <a:pPr marL="171450" indent="-171450">
              <a:buFont typeface="Arial" pitchFamily="34" charset="0"/>
              <a:buChar char="•"/>
            </a:pPr>
            <a:r>
              <a:rPr lang="en-US" dirty="0"/>
              <a:t>The most common response was less than one day per month (35%), followed by daily (19%), two to three days per month (14%), one to two days per week (10%), three to four days per week (10%), one day per month (6%), and five to six days per week (6%).  These were all unchanged from the previous cycle.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a:t>
            </a:r>
            <a:r>
              <a:rPr lang="en-CA" dirty="0">
                <a:hlinkClick r:id="rId3"/>
              </a:rPr>
              <a:t>https://www.canada.ca/en/services/health/publications/drugs-health-products/canadian-cannabis-survey-2018-summary.html</a:t>
            </a:r>
            <a:endParaRPr lang="en-CA" dirty="0"/>
          </a:p>
          <a:p>
            <a:endParaRPr lang="en-US" baseline="0" dirty="0"/>
          </a:p>
        </p:txBody>
      </p:sp>
      <p:sp>
        <p:nvSpPr>
          <p:cNvPr id="4" name="Slide Number Placeholder 3"/>
          <p:cNvSpPr>
            <a:spLocks noGrp="1"/>
          </p:cNvSpPr>
          <p:nvPr>
            <p:ph type="sldNum" sz="quarter" idx="10"/>
          </p:nvPr>
        </p:nvSpPr>
        <p:spPr/>
        <p:txBody>
          <a:bodyPr/>
          <a:lstStyle/>
          <a:p>
            <a:fld id="{019215EC-479E-47EF-BFCC-F87B2CD365F6}" type="slidenum">
              <a:rPr lang="en-CA" smtClean="0"/>
              <a:t>5</a:t>
            </a:fld>
            <a:endParaRPr lang="en-CA"/>
          </a:p>
        </p:txBody>
      </p:sp>
    </p:spTree>
    <p:extLst>
      <p:ext uri="{BB962C8B-B14F-4D97-AF65-F5344CB8AC3E}">
        <p14:creationId xmlns:p14="http://schemas.microsoft.com/office/powerpoint/2010/main" val="780594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Respondents who reported using</a:t>
            </a:r>
            <a:r>
              <a:rPr lang="en-US" b="0" baseline="0" dirty="0"/>
              <a:t> cannabis over the past 12 months were also asked whether they used cannabis to get high before or at school or work. </a:t>
            </a:r>
            <a:endParaRPr lang="en-US" b="0" dirty="0"/>
          </a:p>
          <a:p>
            <a:endParaRPr lang="en-US" b="0" u="sng" dirty="0"/>
          </a:p>
          <a:p>
            <a:r>
              <a:rPr lang="en-US" b="0" u="sng" dirty="0"/>
              <a:t>School</a:t>
            </a:r>
            <a:r>
              <a:rPr lang="en-US" b="0" dirty="0"/>
              <a:t>:</a:t>
            </a:r>
          </a:p>
          <a:p>
            <a:pPr marL="171450" indent="-171450">
              <a:buFont typeface="Arial" pitchFamily="34" charset="0"/>
              <a:buChar char="•"/>
            </a:pPr>
            <a:r>
              <a:rPr lang="en-US" dirty="0"/>
              <a:t>Of the students surveyed, 53% of had not used cannabis to get "high" before or at school in the past 12 months.</a:t>
            </a:r>
          </a:p>
          <a:p>
            <a:pPr marL="171450" indent="-171450">
              <a:buFont typeface="Arial" pitchFamily="34" charset="0"/>
              <a:buChar char="•"/>
            </a:pPr>
            <a:r>
              <a:rPr lang="en-US" dirty="0"/>
              <a:t>27% reported rarely using cannabis before or at school (less than once a month).</a:t>
            </a:r>
            <a:r>
              <a:rPr lang="en-US" baseline="0" dirty="0"/>
              <a:t> </a:t>
            </a:r>
          </a:p>
          <a:p>
            <a:pPr marL="171450" indent="-171450">
              <a:buFont typeface="Arial" pitchFamily="34" charset="0"/>
              <a:buChar char="•"/>
            </a:pPr>
            <a:r>
              <a:rPr lang="en-US" dirty="0"/>
              <a:t>12%</a:t>
            </a:r>
            <a:r>
              <a:rPr lang="en-US" baseline="0" dirty="0"/>
              <a:t> </a:t>
            </a:r>
            <a:r>
              <a:rPr lang="en-US" dirty="0"/>
              <a:t>reported using cannabis before</a:t>
            </a:r>
            <a:r>
              <a:rPr lang="en-US" baseline="0" dirty="0"/>
              <a:t> or at school weekly or more often.</a:t>
            </a:r>
            <a:endParaRPr lang="en-US" dirty="0"/>
          </a:p>
          <a:p>
            <a:pPr marL="0" indent="0">
              <a:buFont typeface="Arial" pitchFamily="34" charset="0"/>
              <a:buNone/>
            </a:pPr>
            <a:endParaRPr lang="en-US" dirty="0"/>
          </a:p>
          <a:p>
            <a:pPr marL="0" indent="0">
              <a:buFont typeface="Arial" pitchFamily="34" charset="0"/>
              <a:buNone/>
            </a:pPr>
            <a:r>
              <a:rPr lang="en-US" u="sng" dirty="0"/>
              <a:t>Work</a:t>
            </a:r>
            <a:r>
              <a:rPr lang="en-US" dirty="0"/>
              <a:t>:</a:t>
            </a:r>
          </a:p>
          <a:p>
            <a:pPr marL="171450" indent="-171450">
              <a:buFont typeface="Arial" pitchFamily="34" charset="0"/>
              <a:buChar char="•"/>
            </a:pPr>
            <a:r>
              <a:rPr lang="en-US" dirty="0"/>
              <a:t>The</a:t>
            </a:r>
            <a:r>
              <a:rPr lang="en-US" baseline="0" dirty="0"/>
              <a:t> majority of respondents </a:t>
            </a:r>
            <a:r>
              <a:rPr lang="en-US" dirty="0"/>
              <a:t>(64%) had not used cannabis to get "high" before or at work in the past 12 months.</a:t>
            </a:r>
          </a:p>
          <a:p>
            <a:pPr marL="171450" indent="-171450">
              <a:buFont typeface="Arial" pitchFamily="34" charset="0"/>
              <a:buChar char="•"/>
            </a:pPr>
            <a:r>
              <a:rPr lang="en-US" dirty="0"/>
              <a:t>15% reported using cannabis before or at work rarely (less than once a month).</a:t>
            </a:r>
          </a:p>
          <a:p>
            <a:pPr marL="171450" indent="-171450">
              <a:buFont typeface="Arial" pitchFamily="34" charset="0"/>
              <a:buChar char="•"/>
            </a:pPr>
            <a:r>
              <a:rPr lang="en-US" dirty="0"/>
              <a:t>8% used cannabis before or at work weekly or more often.</a:t>
            </a:r>
          </a:p>
          <a:p>
            <a:endParaRPr lang="en-US" dirty="0"/>
          </a:p>
          <a:p>
            <a:r>
              <a:rPr lang="en-US" baseline="0" dirty="0"/>
              <a:t>Source: </a:t>
            </a:r>
            <a:r>
              <a:rPr lang="en-CA" dirty="0">
                <a:hlinkClick r:id="rId3"/>
              </a:rPr>
              <a:t>https://www.canada.ca/en/services/health/publications/drugs-health-products/canadian-cannabis-survey-2018-summary.html</a:t>
            </a:r>
            <a:r>
              <a:rPr lang="en-CA" dirty="0"/>
              <a:t> </a:t>
            </a:r>
            <a:endParaRPr lang="en-US" baseline="0" dirty="0"/>
          </a:p>
          <a:p>
            <a:endParaRPr lang="en-CA" dirty="0"/>
          </a:p>
        </p:txBody>
      </p:sp>
      <p:sp>
        <p:nvSpPr>
          <p:cNvPr id="4" name="Slide Number Placeholder 3"/>
          <p:cNvSpPr>
            <a:spLocks noGrp="1"/>
          </p:cNvSpPr>
          <p:nvPr>
            <p:ph type="sldNum" sz="quarter" idx="10"/>
          </p:nvPr>
        </p:nvSpPr>
        <p:spPr/>
        <p:txBody>
          <a:bodyPr/>
          <a:lstStyle/>
          <a:p>
            <a:fld id="{019215EC-479E-47EF-BFCC-F87B2CD365F6}" type="slidenum">
              <a:rPr lang="en-CA" smtClean="0"/>
              <a:t>6</a:t>
            </a:fld>
            <a:endParaRPr lang="en-CA"/>
          </a:p>
        </p:txBody>
      </p:sp>
    </p:spTree>
    <p:extLst>
      <p:ext uri="{BB962C8B-B14F-4D97-AF65-F5344CB8AC3E}">
        <p14:creationId xmlns:p14="http://schemas.microsoft.com/office/powerpoint/2010/main" val="52804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are several possible effects of cannabis.</a:t>
            </a:r>
            <a:r>
              <a:rPr lang="en-US" b="0" baseline="0" dirty="0"/>
              <a:t> Some of these are considered to be short-term effects, and some are considered to be long-term.</a:t>
            </a:r>
            <a:endParaRPr lang="en-US" b="0" dirty="0"/>
          </a:p>
          <a:p>
            <a:endParaRPr lang="en-US" b="0" dirty="0"/>
          </a:p>
          <a:p>
            <a:r>
              <a:rPr lang="en-US" b="0" dirty="0"/>
              <a:t>The</a:t>
            </a:r>
            <a:r>
              <a:rPr lang="en-US" b="0" baseline="0" dirty="0"/>
              <a:t> possible effects of cannabis are individualized – it can affect each person in a variety of ways. </a:t>
            </a:r>
            <a:r>
              <a:rPr lang="en-US" b="0" dirty="0"/>
              <a:t>Some of the most</a:t>
            </a:r>
            <a:r>
              <a:rPr lang="en-US" b="0" baseline="0" dirty="0"/>
              <a:t> common short term effects are: </a:t>
            </a:r>
          </a:p>
          <a:p>
            <a:r>
              <a:rPr lang="en-US" b="0" baseline="0" dirty="0"/>
              <a:t>(Review table of short-term effects, using additional detail information below if needed)</a:t>
            </a:r>
            <a:endParaRPr lang="en-US" b="0" dirty="0"/>
          </a:p>
          <a:p>
            <a:r>
              <a:rPr lang="en-US" b="1" dirty="0"/>
              <a:t>Short-term health effects</a:t>
            </a:r>
          </a:p>
          <a:p>
            <a:pPr marL="174708" indent="-174708">
              <a:buFont typeface="Arial" pitchFamily="34" charset="0"/>
              <a:buChar char="•"/>
            </a:pPr>
            <a:r>
              <a:rPr lang="en-US" dirty="0"/>
              <a:t>feeling high (euphoria)</a:t>
            </a:r>
          </a:p>
          <a:p>
            <a:pPr marL="174708" indent="-174708">
              <a:buFont typeface="Arial" pitchFamily="34" charset="0"/>
              <a:buChar char="•"/>
            </a:pPr>
            <a:r>
              <a:rPr lang="en-US" dirty="0"/>
              <a:t>a sense of well-being</a:t>
            </a:r>
          </a:p>
          <a:p>
            <a:pPr marL="174708" indent="-174708">
              <a:buFont typeface="Arial" pitchFamily="34" charset="0"/>
              <a:buChar char="•"/>
            </a:pPr>
            <a:r>
              <a:rPr lang="en-US" dirty="0"/>
              <a:t>relaxation</a:t>
            </a:r>
          </a:p>
          <a:p>
            <a:pPr marL="174708" indent="-174708">
              <a:buFont typeface="Arial" pitchFamily="34" charset="0"/>
              <a:buChar char="•"/>
            </a:pPr>
            <a:r>
              <a:rPr lang="en-US" dirty="0"/>
              <a:t>heightened sensory experiences: sight, taste, smell, sound,</a:t>
            </a:r>
            <a:r>
              <a:rPr lang="en-US" baseline="0" dirty="0"/>
              <a:t> touch</a:t>
            </a:r>
            <a:endParaRPr lang="en-US" dirty="0"/>
          </a:p>
          <a:p>
            <a:pPr lvl="1"/>
            <a:endParaRPr lang="en-US" dirty="0"/>
          </a:p>
          <a:p>
            <a:r>
              <a:rPr lang="en-US" dirty="0"/>
              <a:t>While cannabis may make you feel relaxed and happy, your body and brain may also experience effects that are:</a:t>
            </a:r>
          </a:p>
          <a:p>
            <a:pPr marL="174708" indent="-174708">
              <a:buFont typeface="Arial" pitchFamily="34" charset="0"/>
              <a:buChar char="•"/>
            </a:pPr>
            <a:r>
              <a:rPr lang="en-US" dirty="0"/>
              <a:t>negative</a:t>
            </a:r>
          </a:p>
          <a:p>
            <a:pPr marL="174708" indent="-174708">
              <a:buFont typeface="Arial" pitchFamily="34" charset="0"/>
              <a:buChar char="•"/>
            </a:pPr>
            <a:r>
              <a:rPr lang="en-US" dirty="0"/>
              <a:t>unwanted</a:t>
            </a:r>
          </a:p>
          <a:p>
            <a:pPr marL="174708" indent="-174708">
              <a:buFont typeface="Arial" pitchFamily="34" charset="0"/>
              <a:buChar char="•"/>
            </a:pPr>
            <a:r>
              <a:rPr lang="en-US" dirty="0"/>
              <a:t>unpleasant</a:t>
            </a:r>
          </a:p>
          <a:p>
            <a:endParaRPr lang="en-US" dirty="0"/>
          </a:p>
          <a:p>
            <a:r>
              <a:rPr lang="en-US" dirty="0"/>
              <a:t>Some of the possible short-term effects on your brain can include:</a:t>
            </a:r>
          </a:p>
          <a:p>
            <a:pPr marL="174708" indent="-174708">
              <a:buFont typeface="Arial" pitchFamily="34" charset="0"/>
              <a:buChar char="•"/>
            </a:pPr>
            <a:r>
              <a:rPr lang="en-US" dirty="0"/>
              <a:t>confusion</a:t>
            </a:r>
          </a:p>
          <a:p>
            <a:pPr marL="174708" indent="-174708">
              <a:buFont typeface="Arial" pitchFamily="34" charset="0"/>
              <a:buChar char="•"/>
            </a:pPr>
            <a:r>
              <a:rPr lang="en-US" dirty="0"/>
              <a:t>sleepiness (fatigue)</a:t>
            </a:r>
          </a:p>
          <a:p>
            <a:pPr marL="174708" indent="-174708">
              <a:buFont typeface="Arial" pitchFamily="34" charset="0"/>
              <a:buChar char="•"/>
            </a:pPr>
            <a:r>
              <a:rPr lang="en-US" dirty="0"/>
              <a:t>impaired ability to: remember, concentrate, pay attention, or</a:t>
            </a:r>
            <a:r>
              <a:rPr lang="en-US" baseline="0" dirty="0"/>
              <a:t> react quickly</a:t>
            </a:r>
            <a:endParaRPr lang="en-US" dirty="0"/>
          </a:p>
          <a:p>
            <a:pPr marL="174708" indent="-174708">
              <a:buFont typeface="Arial" pitchFamily="34" charset="0"/>
              <a:buChar char="•"/>
            </a:pPr>
            <a:r>
              <a:rPr lang="en-US" dirty="0"/>
              <a:t>anxiety, fear or panic</a:t>
            </a:r>
          </a:p>
          <a:p>
            <a:endParaRPr lang="en-US" dirty="0"/>
          </a:p>
          <a:p>
            <a:r>
              <a:rPr lang="en-US" dirty="0"/>
              <a:t>Short term effects on your body can also include:</a:t>
            </a:r>
          </a:p>
          <a:p>
            <a:pPr marL="174708" indent="-174708">
              <a:buFont typeface="Arial" pitchFamily="34" charset="0"/>
              <a:buChar char="•"/>
            </a:pPr>
            <a:r>
              <a:rPr lang="en-US" u="none" dirty="0"/>
              <a:t>damaged</a:t>
            </a:r>
            <a:r>
              <a:rPr lang="en-US" u="none" baseline="0" dirty="0"/>
              <a:t> blood vessels cause by the smoke (when smoking cannabis)</a:t>
            </a:r>
            <a:endParaRPr lang="en-US" u="none" dirty="0"/>
          </a:p>
          <a:p>
            <a:pPr marL="174708" indent="-174708">
              <a:buFont typeface="Arial" pitchFamily="34" charset="0"/>
              <a:buChar char="•"/>
            </a:pPr>
            <a:r>
              <a:rPr lang="en-US" dirty="0"/>
              <a:t>decreased blood pressure, which can cause people to faint</a:t>
            </a:r>
          </a:p>
          <a:p>
            <a:pPr marL="174708" indent="-174708">
              <a:buFont typeface="Arial" pitchFamily="34" charset="0"/>
              <a:buChar char="•"/>
            </a:pPr>
            <a:r>
              <a:rPr lang="en-US" dirty="0"/>
              <a:t>increased heart rate, which can be dangerous for people with heart conditions and can lead to an</a:t>
            </a:r>
            <a:r>
              <a:rPr lang="en-US" baseline="0" dirty="0"/>
              <a:t> increased risk of heart attack</a:t>
            </a:r>
            <a:endParaRPr lang="en-US" dirty="0"/>
          </a:p>
          <a:p>
            <a:endParaRPr lang="en-US" dirty="0"/>
          </a:p>
          <a:p>
            <a:r>
              <a:rPr lang="en-US" dirty="0"/>
              <a:t>Cannabis use can also result in psychotic episodes characterized by:</a:t>
            </a:r>
          </a:p>
          <a:p>
            <a:pPr marL="174708" indent="-174708">
              <a:buFont typeface="Arial" pitchFamily="34" charset="0"/>
              <a:buChar char="•"/>
            </a:pPr>
            <a:r>
              <a:rPr lang="en-US" dirty="0"/>
              <a:t>paranoia</a:t>
            </a:r>
          </a:p>
          <a:p>
            <a:pPr marL="174708" indent="-174708">
              <a:buFont typeface="Arial" pitchFamily="34" charset="0"/>
              <a:buChar char="•"/>
            </a:pPr>
            <a:r>
              <a:rPr lang="en-US" dirty="0"/>
              <a:t>delusions</a:t>
            </a:r>
          </a:p>
          <a:p>
            <a:pPr marL="174708" indent="-174708">
              <a:buFont typeface="Arial" pitchFamily="34" charset="0"/>
              <a:buChar char="•"/>
            </a:pPr>
            <a:r>
              <a:rPr lang="en-US" dirty="0"/>
              <a:t>hallucinations</a:t>
            </a:r>
          </a:p>
          <a:p>
            <a:pPr marL="174708" indent="-174708">
              <a:buFont typeface="Arial" pitchFamily="34" charset="0"/>
              <a:buChar char="•"/>
            </a:pPr>
            <a:endParaRPr lang="en-CA" dirty="0">
              <a:hlinkClick r:id="rId3"/>
            </a:endParaRPr>
          </a:p>
          <a:p>
            <a:r>
              <a:rPr lang="en-US" baseline="0" dirty="0"/>
              <a:t>Source: </a:t>
            </a:r>
            <a:r>
              <a:rPr lang="en-CA" dirty="0">
                <a:hlinkClick r:id="rId3"/>
              </a:rPr>
              <a:t>https://www.canada.ca/en/health-canada/services/drugs-medication/cannabis/health-effects/effects.html#a1</a:t>
            </a:r>
            <a:r>
              <a:rPr lang="en-CA" dirty="0"/>
              <a:t>  </a:t>
            </a:r>
          </a:p>
        </p:txBody>
      </p:sp>
      <p:sp>
        <p:nvSpPr>
          <p:cNvPr id="4" name="Slide Number Placeholder 3"/>
          <p:cNvSpPr>
            <a:spLocks noGrp="1"/>
          </p:cNvSpPr>
          <p:nvPr>
            <p:ph type="sldNum" sz="quarter" idx="10"/>
          </p:nvPr>
        </p:nvSpPr>
        <p:spPr/>
        <p:txBody>
          <a:bodyPr/>
          <a:lstStyle/>
          <a:p>
            <a:fld id="{019215EC-479E-47EF-BFCC-F87B2CD365F6}" type="slidenum">
              <a:rPr lang="en-CA" smtClean="0"/>
              <a:t>7</a:t>
            </a:fld>
            <a:endParaRPr lang="en-CA"/>
          </a:p>
        </p:txBody>
      </p:sp>
    </p:spTree>
    <p:extLst>
      <p:ext uri="{BB962C8B-B14F-4D97-AF65-F5344CB8AC3E}">
        <p14:creationId xmlns:p14="http://schemas.microsoft.com/office/powerpoint/2010/main" val="172676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While</a:t>
            </a:r>
            <a:r>
              <a:rPr lang="en-US" b="0" baseline="0" dirty="0"/>
              <a:t> many people notice the short-term effects of cannabis soon after using it, the long effects develop gradually over time, with daily or near-daily weekly use over the course of: </a:t>
            </a:r>
            <a:endParaRPr lang="en-US" b="1" dirty="0"/>
          </a:p>
          <a:p>
            <a:pPr marL="174708" indent="-174708">
              <a:buFont typeface="Arial" pitchFamily="34" charset="0"/>
              <a:buChar char="•"/>
            </a:pPr>
            <a:r>
              <a:rPr lang="en-US" dirty="0"/>
              <a:t>weeks</a:t>
            </a:r>
          </a:p>
          <a:p>
            <a:pPr marL="174708" indent="-174708">
              <a:buFont typeface="Arial" pitchFamily="34" charset="0"/>
              <a:buChar char="•"/>
            </a:pPr>
            <a:r>
              <a:rPr lang="en-US" dirty="0"/>
              <a:t>months</a:t>
            </a:r>
          </a:p>
          <a:p>
            <a:pPr marL="174708" indent="-174708">
              <a:buFont typeface="Arial" pitchFamily="34" charset="0"/>
              <a:buChar char="•"/>
            </a:pPr>
            <a:r>
              <a:rPr lang="en-US" dirty="0"/>
              <a:t>years</a:t>
            </a:r>
          </a:p>
          <a:p>
            <a:endParaRPr lang="en-US" dirty="0"/>
          </a:p>
          <a:p>
            <a:r>
              <a:rPr lang="en-US" dirty="0"/>
              <a:t>The possible long-term effects of cannabis on your brain can include an increased risk of addiction. Long-term cannabis use can also harm your:</a:t>
            </a:r>
          </a:p>
          <a:p>
            <a:pPr marL="174708" indent="-174708">
              <a:buFont typeface="Arial" pitchFamily="34" charset="0"/>
              <a:buChar char="•"/>
            </a:pPr>
            <a:r>
              <a:rPr lang="en-US" dirty="0"/>
              <a:t>memory</a:t>
            </a:r>
          </a:p>
          <a:p>
            <a:pPr marL="174708" indent="-174708">
              <a:buFont typeface="Arial" pitchFamily="34" charset="0"/>
              <a:buChar char="•"/>
            </a:pPr>
            <a:r>
              <a:rPr lang="en-US" dirty="0"/>
              <a:t>concentration</a:t>
            </a:r>
          </a:p>
          <a:p>
            <a:pPr marL="174708" indent="-174708">
              <a:buFont typeface="Arial" pitchFamily="34" charset="0"/>
              <a:buChar char="•"/>
            </a:pPr>
            <a:r>
              <a:rPr lang="en-US" dirty="0"/>
              <a:t>intelligence (IQ)</a:t>
            </a:r>
          </a:p>
          <a:p>
            <a:pPr marL="174708" indent="-174708">
              <a:buFont typeface="Arial" pitchFamily="34" charset="0"/>
              <a:buChar char="•"/>
            </a:pPr>
            <a:r>
              <a:rPr lang="en-US" dirty="0"/>
              <a:t>ability to think and make decisions</a:t>
            </a:r>
          </a:p>
          <a:p>
            <a:pPr marL="174708" indent="-174708">
              <a:buFont typeface="Arial" pitchFamily="34" charset="0"/>
              <a:buChar char="•"/>
            </a:pPr>
            <a:endParaRPr lang="en-US" dirty="0"/>
          </a:p>
          <a:p>
            <a:r>
              <a:rPr lang="en-US" dirty="0"/>
              <a:t>These effects can last from several days, to months, or longer after you stop using cannabis. They may not be fully reversible even when cannabis use stops.</a:t>
            </a:r>
          </a:p>
          <a:p>
            <a:r>
              <a:rPr lang="en-US" dirty="0"/>
              <a:t>Other long-term effects of smoking cannabis are similar to the effects of smoking tobacco. These effects can include risks to lung health, such as:</a:t>
            </a:r>
          </a:p>
          <a:p>
            <a:pPr marL="174708" indent="-174708">
              <a:buFont typeface="Arial" pitchFamily="34" charset="0"/>
              <a:buChar char="•"/>
            </a:pPr>
            <a:r>
              <a:rPr lang="en-US" dirty="0"/>
              <a:t>bronchitis</a:t>
            </a:r>
          </a:p>
          <a:p>
            <a:pPr marL="174708" indent="-174708">
              <a:buFont typeface="Arial" pitchFamily="34" charset="0"/>
              <a:buChar char="•"/>
            </a:pPr>
            <a:r>
              <a:rPr lang="en-US" dirty="0"/>
              <a:t>lung infections</a:t>
            </a:r>
          </a:p>
          <a:p>
            <a:pPr marL="174708" indent="-174708">
              <a:buFont typeface="Arial" pitchFamily="34" charset="0"/>
              <a:buChar char="•"/>
            </a:pPr>
            <a:r>
              <a:rPr lang="en-US" dirty="0"/>
              <a:t>chronic (long-term) cough</a:t>
            </a:r>
          </a:p>
          <a:p>
            <a:pPr marL="174708" indent="-174708">
              <a:buFont typeface="Arial" pitchFamily="34" charset="0"/>
              <a:buChar char="•"/>
            </a:pPr>
            <a:r>
              <a:rPr lang="en-US" dirty="0"/>
              <a:t>increased mucus buildup in the chest</a:t>
            </a:r>
          </a:p>
          <a:p>
            <a:pPr marL="174708" indent="-174708">
              <a:buFont typeface="Arial" pitchFamily="34" charset="0"/>
              <a:buChar char="•"/>
            </a:pPr>
            <a:endParaRPr lang="en-US" dirty="0"/>
          </a:p>
          <a:p>
            <a:r>
              <a:rPr lang="en-US" dirty="0"/>
              <a:t>According</a:t>
            </a:r>
            <a:r>
              <a:rPr lang="en-US" baseline="0" dirty="0"/>
              <a:t> to research, the long-term effects </a:t>
            </a:r>
            <a:r>
              <a:rPr lang="en-US" dirty="0"/>
              <a:t>appear to be worse if you:</a:t>
            </a:r>
          </a:p>
          <a:p>
            <a:pPr marL="171450" indent="-171450">
              <a:buFont typeface="Arial" pitchFamily="34" charset="0"/>
              <a:buChar char="•"/>
            </a:pPr>
            <a:r>
              <a:rPr lang="en-US" dirty="0"/>
              <a:t>start using in early adolescence</a:t>
            </a:r>
          </a:p>
          <a:p>
            <a:pPr marL="174708" indent="-174708">
              <a:buFont typeface="Arial" pitchFamily="34" charset="0"/>
              <a:buChar char="•"/>
            </a:pPr>
            <a:r>
              <a:rPr lang="en-US" dirty="0"/>
              <a:t>use frequently and over a long period of time</a:t>
            </a:r>
          </a:p>
          <a:p>
            <a:pPr marL="174708" indent="-174708">
              <a:buFont typeface="Arial" pitchFamily="34" charset="0"/>
              <a:buChar char="•"/>
            </a:pPr>
            <a:endParaRPr lang="en-US" dirty="0"/>
          </a:p>
          <a:p>
            <a:r>
              <a:rPr lang="en-US" dirty="0"/>
              <a:t>Source: </a:t>
            </a:r>
            <a:r>
              <a:rPr lang="en-CA" dirty="0">
                <a:hlinkClick r:id="rId3"/>
              </a:rPr>
              <a:t>https://www.canada.ca/en/health-canada/services/drugs-medication/cannabis/health-effects/effects.html#a1</a:t>
            </a:r>
            <a:r>
              <a:rPr lang="en-CA" dirty="0"/>
              <a:t> </a:t>
            </a:r>
          </a:p>
        </p:txBody>
      </p:sp>
      <p:sp>
        <p:nvSpPr>
          <p:cNvPr id="4" name="Slide Number Placeholder 3"/>
          <p:cNvSpPr>
            <a:spLocks noGrp="1"/>
          </p:cNvSpPr>
          <p:nvPr>
            <p:ph type="sldNum" sz="quarter" idx="10"/>
          </p:nvPr>
        </p:nvSpPr>
        <p:spPr/>
        <p:txBody>
          <a:bodyPr/>
          <a:lstStyle/>
          <a:p>
            <a:fld id="{019215EC-479E-47EF-BFCC-F87B2CD365F6}" type="slidenum">
              <a:rPr lang="en-CA" smtClean="0"/>
              <a:t>8</a:t>
            </a:fld>
            <a:endParaRPr lang="en-CA"/>
          </a:p>
        </p:txBody>
      </p:sp>
    </p:spTree>
    <p:extLst>
      <p:ext uri="{BB962C8B-B14F-4D97-AF65-F5344CB8AC3E}">
        <p14:creationId xmlns:p14="http://schemas.microsoft.com/office/powerpoint/2010/main" val="124085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are prescribed cannabis by their doctor</a:t>
            </a:r>
            <a:r>
              <a:rPr lang="en-US" baseline="0" dirty="0"/>
              <a:t> for medical purposes. There are a number of conditions for which a doctor may prescribe cannabis. Some examples include:</a:t>
            </a:r>
          </a:p>
          <a:p>
            <a:pPr marL="171450" indent="-171450">
              <a:buFont typeface="Arial" pitchFamily="34" charset="0"/>
              <a:buChar char="•"/>
            </a:pPr>
            <a:r>
              <a:rPr lang="en-US" dirty="0"/>
              <a:t>Chemotherapy-induced nausea and vomiting</a:t>
            </a:r>
          </a:p>
          <a:p>
            <a:pPr marL="171450" indent="-171450">
              <a:buFont typeface="Arial" pitchFamily="34" charset="0"/>
              <a:buChar char="•"/>
            </a:pPr>
            <a:r>
              <a:rPr lang="en-US" dirty="0"/>
              <a:t>Multiple sclerosis</a:t>
            </a:r>
          </a:p>
          <a:p>
            <a:pPr marL="171450" indent="-171450">
              <a:buFont typeface="Arial" pitchFamily="34" charset="0"/>
              <a:buChar char="•"/>
            </a:pPr>
            <a:r>
              <a:rPr lang="en-US" dirty="0"/>
              <a:t>Chronic pain</a:t>
            </a:r>
          </a:p>
          <a:p>
            <a:pPr marL="171450" indent="-171450">
              <a:buFont typeface="Arial" pitchFamily="34" charset="0"/>
              <a:buChar char="•"/>
            </a:pPr>
            <a:r>
              <a:rPr lang="en-US" dirty="0"/>
              <a:t>Anxiety and depression</a:t>
            </a:r>
          </a:p>
          <a:p>
            <a:pPr marL="171450" indent="-171450">
              <a:buFont typeface="Arial" pitchFamily="34" charset="0"/>
              <a:buChar char="•"/>
            </a:pPr>
            <a:r>
              <a:rPr lang="en-US" dirty="0"/>
              <a:t>Sleep disorders</a:t>
            </a:r>
          </a:p>
          <a:p>
            <a:pPr marL="171450" indent="-171450">
              <a:buFont typeface="Arial" pitchFamily="34" charset="0"/>
              <a:buChar char="•"/>
            </a:pPr>
            <a:r>
              <a:rPr lang="en-US" dirty="0"/>
              <a:t>Inflammation</a:t>
            </a:r>
          </a:p>
          <a:p>
            <a:pPr marL="171450" indent="-171450">
              <a:buFont typeface="Arial" pitchFamily="34" charset="0"/>
              <a:buChar char="•"/>
            </a:pPr>
            <a:r>
              <a:rPr lang="en-US" dirty="0"/>
              <a:t>Irritable bowel syndrome </a:t>
            </a:r>
          </a:p>
          <a:p>
            <a:endParaRPr lang="en-US" dirty="0"/>
          </a:p>
          <a:p>
            <a:r>
              <a:rPr lang="en-US" dirty="0"/>
              <a:t>It’s important to remember that cannabis is only considered</a:t>
            </a:r>
            <a:r>
              <a:rPr lang="en-US" baseline="0" dirty="0"/>
              <a:t> a therapeutic product if it prescribed by a doctor and if the product has a drug identification number. </a:t>
            </a:r>
            <a:endParaRPr lang="en-US" dirty="0"/>
          </a:p>
          <a:p>
            <a:endParaRPr lang="en-US" dirty="0"/>
          </a:p>
          <a:p>
            <a:r>
              <a:rPr lang="en-CA" dirty="0">
                <a:hlinkClick r:id="rId3"/>
              </a:rPr>
              <a:t>https://www.canada.ca/en/health-canada/services/drugs-medication/cannabis/information-medical-practitioners/information-health-care-professionals-cannabis-cannabinoids.html#a4.0</a:t>
            </a:r>
            <a:endParaRPr lang="en-CA" dirty="0"/>
          </a:p>
        </p:txBody>
      </p:sp>
      <p:sp>
        <p:nvSpPr>
          <p:cNvPr id="4" name="Slide Number Placeholder 3"/>
          <p:cNvSpPr>
            <a:spLocks noGrp="1"/>
          </p:cNvSpPr>
          <p:nvPr>
            <p:ph type="sldNum" sz="quarter" idx="10"/>
          </p:nvPr>
        </p:nvSpPr>
        <p:spPr/>
        <p:txBody>
          <a:bodyPr/>
          <a:lstStyle/>
          <a:p>
            <a:fld id="{019215EC-479E-47EF-BFCC-F87B2CD365F6}" type="slidenum">
              <a:rPr lang="en-CA" smtClean="0"/>
              <a:t>9</a:t>
            </a:fld>
            <a:endParaRPr lang="en-CA"/>
          </a:p>
        </p:txBody>
      </p:sp>
    </p:spTree>
    <p:extLst>
      <p:ext uri="{BB962C8B-B14F-4D97-AF65-F5344CB8AC3E}">
        <p14:creationId xmlns:p14="http://schemas.microsoft.com/office/powerpoint/2010/main" val="123685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7E93C2F2-0710-469F-B36D-FEF1EF390326}" type="datetimeFigureOut">
              <a:rPr lang="en-CA" smtClean="0"/>
              <a:t>2020-02-19</a:t>
            </a:fld>
            <a:endParaRPr lang="en-CA"/>
          </a:p>
        </p:txBody>
      </p:sp>
      <p:sp>
        <p:nvSpPr>
          <p:cNvPr id="20" name="Footer Placeholder 19"/>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E72E333F-DF69-4A01-8EC2-961D39FDA8FF}" type="slidenum">
              <a:rPr lang="en-CA" smtClean="0"/>
              <a:t>‹#›</a:t>
            </a:fld>
            <a:endParaRPr lang="en-C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93C2F2-0710-469F-B36D-FEF1EF390326}" type="datetimeFigureOut">
              <a:rPr lang="en-CA" smtClean="0"/>
              <a:t>2020-02-19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2E333F-DF69-4A01-8EC2-961D39FDA8FF}"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93C2F2-0710-469F-B36D-FEF1EF390326}" type="datetimeFigureOut">
              <a:rPr lang="en-CA" smtClean="0"/>
              <a:t>2020-02-19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2E333F-DF69-4A01-8EC2-961D39FDA8FF}"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93C2F2-0710-469F-B36D-FEF1EF390326}" type="datetimeFigureOut">
              <a:rPr lang="en-CA" smtClean="0"/>
              <a:t>2020-02-19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2E333F-DF69-4A01-8EC2-961D39FDA8FF}"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E93C2F2-0710-469F-B36D-FEF1EF390326}" type="datetimeFigureOut">
              <a:rPr lang="en-CA" smtClean="0"/>
              <a:t>2020-02-19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2E333F-DF69-4A01-8EC2-961D39FDA8FF}" type="slidenum">
              <a:rPr lang="en-CA" smtClean="0"/>
              <a:t>‹#›</a:t>
            </a:fld>
            <a:endParaRPr lang="en-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E93C2F2-0710-469F-B36D-FEF1EF390326}" type="datetimeFigureOut">
              <a:rPr lang="en-CA" smtClean="0"/>
              <a:t>2020-02-19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72E333F-DF69-4A01-8EC2-961D39FDA8FF}"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E93C2F2-0710-469F-B36D-FEF1EF390326}" type="datetimeFigureOut">
              <a:rPr lang="en-CA" smtClean="0"/>
              <a:t>2020-02-19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72E333F-DF69-4A01-8EC2-961D39FDA8FF}"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7E93C2F2-0710-469F-B36D-FEF1EF390326}" type="datetimeFigureOut">
              <a:rPr lang="en-CA" smtClean="0"/>
              <a:t>2020-02-19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72E333F-DF69-4A01-8EC2-961D39FDA8FF}"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7E93C2F2-0710-469F-B36D-FEF1EF390326}" type="datetimeFigureOut">
              <a:rPr lang="en-CA" smtClean="0"/>
              <a:t>2020-02-19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72E333F-DF69-4A01-8EC2-961D39FDA8FF}" type="slidenum">
              <a:rPr lang="en-CA" smtClean="0"/>
              <a:t>‹#›</a:t>
            </a:fld>
            <a:endParaRPr lang="en-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E93C2F2-0710-469F-B36D-FEF1EF390326}" type="datetimeFigureOut">
              <a:rPr lang="en-CA" smtClean="0"/>
              <a:t>2020-02-19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72E333F-DF69-4A01-8EC2-961D39FDA8FF}"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7E93C2F2-0710-469F-B36D-FEF1EF390326}" type="datetimeFigureOut">
              <a:rPr lang="en-CA" smtClean="0"/>
              <a:t>2020-02-19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72E333F-DF69-4A01-8EC2-961D39FDA8FF}" type="slidenum">
              <a:rPr lang="en-CA" smtClean="0"/>
              <a:t>‹#›</a:t>
            </a:fld>
            <a:endParaRPr lang="en-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E93C2F2-0710-469F-B36D-FEF1EF390326}" type="datetimeFigureOut">
              <a:rPr lang="en-CA" smtClean="0"/>
              <a:t>2020-02-19</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C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72E333F-DF69-4A01-8EC2-961D39FDA8FF}" type="slidenum">
              <a:rPr lang="en-CA" smtClean="0"/>
              <a:t>‹#›</a:t>
            </a:fld>
            <a:endParaRPr lang="en-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13.xml"/><Relationship Id="rId7"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31.tmp"/></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124744"/>
            <a:ext cx="7704856" cy="1470025"/>
          </a:xfrm>
        </p:spPr>
        <p:txBody>
          <a:bodyPr>
            <a:noAutofit/>
          </a:bodyPr>
          <a:lstStyle/>
          <a:p>
            <a:r>
              <a:rPr lang="en-US" altLang="en-US" sz="5400" b="1" i="1" dirty="0">
                <a:solidFill>
                  <a:srgbClr val="00642D"/>
                </a:solidFill>
              </a:rPr>
              <a:t>WORK AND CANNABIS:</a:t>
            </a:r>
            <a:br>
              <a:rPr lang="en-US" altLang="en-US" sz="5400" b="1" i="1" dirty="0">
                <a:solidFill>
                  <a:srgbClr val="00642D"/>
                </a:solidFill>
              </a:rPr>
            </a:br>
            <a:endParaRPr lang="en-CA" sz="5400" dirty="0"/>
          </a:p>
        </p:txBody>
      </p:sp>
      <p:sp>
        <p:nvSpPr>
          <p:cNvPr id="3" name="Subtitle 2"/>
          <p:cNvSpPr>
            <a:spLocks noGrp="1"/>
          </p:cNvSpPr>
          <p:nvPr>
            <p:ph type="subTitle" idx="1"/>
          </p:nvPr>
        </p:nvSpPr>
        <p:spPr>
          <a:xfrm>
            <a:off x="1403648" y="5013176"/>
            <a:ext cx="6400800" cy="888504"/>
          </a:xfrm>
        </p:spPr>
        <p:txBody>
          <a:bodyPr>
            <a:normAutofit/>
          </a:bodyPr>
          <a:lstStyle/>
          <a:p>
            <a:r>
              <a:rPr lang="en-US" altLang="en-US" sz="4400" b="1" i="1" dirty="0">
                <a:solidFill>
                  <a:srgbClr val="00642D"/>
                </a:solidFill>
              </a:rPr>
              <a:t>They Just Don’t Mix</a:t>
            </a:r>
            <a:endParaRPr lang="en-CA"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100587"/>
            <a:ext cx="2618827" cy="26188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2329880"/>
            <a:ext cx="2160240" cy="2160240"/>
          </a:xfrm>
          <a:prstGeom prst="rect">
            <a:avLst/>
          </a:prstGeom>
        </p:spPr>
      </p:pic>
      <p:sp>
        <p:nvSpPr>
          <p:cNvPr id="6" name="Left-Right Arrow 5"/>
          <p:cNvSpPr/>
          <p:nvPr/>
        </p:nvSpPr>
        <p:spPr>
          <a:xfrm>
            <a:off x="3764158" y="3402708"/>
            <a:ext cx="1743945" cy="484632"/>
          </a:xfrm>
          <a:prstGeom prst="leftRightArrow">
            <a:avLst/>
          </a:prstGeom>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3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5616624" cy="1152128"/>
          </a:xfrm>
        </p:spPr>
        <p:txBody>
          <a:bodyPr>
            <a:normAutofit/>
          </a:bodyPr>
          <a:lstStyle/>
          <a:p>
            <a:r>
              <a:rPr lang="en-US" altLang="en-US" b="1" i="1" dirty="0">
                <a:solidFill>
                  <a:srgbClr val="00642D"/>
                </a:solidFill>
              </a:rPr>
              <a:t>Cannabis and the Law</a:t>
            </a:r>
            <a:endParaRPr lang="en-CA" dirty="0"/>
          </a:p>
        </p:txBody>
      </p:sp>
      <p:sp>
        <p:nvSpPr>
          <p:cNvPr id="3" name="Content Placeholder 2"/>
          <p:cNvSpPr>
            <a:spLocks noGrp="1"/>
          </p:cNvSpPr>
          <p:nvPr>
            <p:ph idx="1"/>
          </p:nvPr>
        </p:nvSpPr>
        <p:spPr>
          <a:xfrm>
            <a:off x="1115616" y="1447800"/>
            <a:ext cx="7818072" cy="4800600"/>
          </a:xfrm>
        </p:spPr>
        <p:txBody>
          <a:bodyPr>
            <a:normAutofit lnSpcReduction="10000"/>
          </a:bodyPr>
          <a:lstStyle/>
          <a:p>
            <a:pPr>
              <a:spcBef>
                <a:spcPts val="1200"/>
              </a:spcBef>
              <a:spcAft>
                <a:spcPts val="1200"/>
              </a:spcAft>
            </a:pPr>
            <a:r>
              <a:rPr lang="en-US" sz="2900" dirty="0"/>
              <a:t>The</a:t>
            </a:r>
            <a:r>
              <a:rPr lang="en-US" sz="2900" i="1" dirty="0"/>
              <a:t> Cannabis Act</a:t>
            </a:r>
            <a:r>
              <a:rPr lang="en-US" sz="2900" dirty="0"/>
              <a:t> says who can produce, distribute, sell and possess cannabis across Canada</a:t>
            </a:r>
          </a:p>
          <a:p>
            <a:pPr>
              <a:spcBef>
                <a:spcPts val="1200"/>
              </a:spcBef>
            </a:pPr>
            <a:r>
              <a:rPr lang="en-US" sz="2700" dirty="0"/>
              <a:t>Federal law:  Adults 18 years and older can possess, share, buy, and grow cannabis</a:t>
            </a:r>
          </a:p>
          <a:p>
            <a:pPr lvl="1">
              <a:spcAft>
                <a:spcPts val="1200"/>
              </a:spcAft>
            </a:pPr>
            <a:r>
              <a:rPr lang="en-US" sz="2500" dirty="0"/>
              <a:t>In most provinces/territories, the legal age is 19</a:t>
            </a:r>
            <a:endParaRPr lang="en-CA" sz="2500" dirty="0"/>
          </a:p>
          <a:p>
            <a:r>
              <a:rPr lang="en-US" sz="2700" dirty="0"/>
              <a:t>Where can cannabis be used?</a:t>
            </a:r>
          </a:p>
          <a:p>
            <a:pPr lvl="1"/>
            <a:r>
              <a:rPr lang="en-US" sz="2500" dirty="0"/>
              <a:t>Provinces/territories have their own laws</a:t>
            </a:r>
          </a:p>
          <a:p>
            <a:pPr lvl="2"/>
            <a:r>
              <a:rPr lang="en-US" dirty="0"/>
              <a:t>E.g., “Consuming cannabis in public is not permitted” (N.B.)</a:t>
            </a:r>
          </a:p>
          <a:p>
            <a:endParaRPr lang="en-US" sz="2700" dirty="0"/>
          </a:p>
          <a:p>
            <a:pPr marL="0" indent="0">
              <a:buNone/>
            </a:pPr>
            <a:endParaRPr lang="en-CA" sz="2700" dirty="0"/>
          </a:p>
        </p:txBody>
      </p:sp>
      <p:pic>
        <p:nvPicPr>
          <p:cNvPr id="4" name="Picture 2" descr="C:\Users\cbwaddell\AppData\Local\Microsoft\Windows\INetCache\IE\OJZ8F5PD\1_XbHR3K2efnJUN5eOVHA9qQ[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43926"/>
            <a:ext cx="1693471" cy="112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70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5616624" cy="1138138"/>
          </a:xfrm>
        </p:spPr>
        <p:txBody>
          <a:bodyPr>
            <a:normAutofit/>
          </a:bodyPr>
          <a:lstStyle/>
          <a:p>
            <a:r>
              <a:rPr lang="en-US" altLang="en-US" b="1" i="1" dirty="0">
                <a:solidFill>
                  <a:srgbClr val="00642D"/>
                </a:solidFill>
              </a:rPr>
              <a:t>Cannabis and the Law</a:t>
            </a:r>
            <a:endParaRPr lang="en-CA" dirty="0"/>
          </a:p>
        </p:txBody>
      </p:sp>
      <p:sp>
        <p:nvSpPr>
          <p:cNvPr id="3" name="Content Placeholder 2"/>
          <p:cNvSpPr>
            <a:spLocks noGrp="1"/>
          </p:cNvSpPr>
          <p:nvPr>
            <p:ph idx="1"/>
          </p:nvPr>
        </p:nvSpPr>
        <p:spPr/>
        <p:txBody>
          <a:bodyPr>
            <a:noAutofit/>
          </a:bodyPr>
          <a:lstStyle/>
          <a:p>
            <a:pPr>
              <a:lnSpc>
                <a:spcPct val="110000"/>
              </a:lnSpc>
            </a:pPr>
            <a:r>
              <a:rPr lang="en-US" sz="2600" dirty="0"/>
              <a:t>Drugs, including cannabis, can impair your ability to drive by:</a:t>
            </a:r>
          </a:p>
          <a:p>
            <a:pPr lvl="1">
              <a:lnSpc>
                <a:spcPct val="110000"/>
              </a:lnSpc>
              <a:spcBef>
                <a:spcPts val="0"/>
              </a:spcBef>
            </a:pPr>
            <a:r>
              <a:rPr lang="en-US" sz="2400" dirty="0"/>
              <a:t>Affecting motor skills</a:t>
            </a:r>
          </a:p>
          <a:p>
            <a:pPr lvl="1">
              <a:lnSpc>
                <a:spcPct val="110000"/>
              </a:lnSpc>
              <a:spcBef>
                <a:spcPts val="0"/>
              </a:spcBef>
            </a:pPr>
            <a:r>
              <a:rPr lang="en-US" sz="2400" dirty="0"/>
              <a:t>Slowing reaction time</a:t>
            </a:r>
          </a:p>
          <a:p>
            <a:pPr lvl="1">
              <a:lnSpc>
                <a:spcPct val="110000"/>
              </a:lnSpc>
              <a:spcBef>
                <a:spcPts val="0"/>
              </a:spcBef>
            </a:pPr>
            <a:r>
              <a:rPr lang="en-US" sz="2400" dirty="0"/>
              <a:t>Impairing short-term memory and concentration</a:t>
            </a:r>
          </a:p>
          <a:p>
            <a:pPr lvl="1">
              <a:lnSpc>
                <a:spcPct val="110000"/>
              </a:lnSpc>
              <a:spcBef>
                <a:spcPts val="0"/>
              </a:spcBef>
            </a:pPr>
            <a:r>
              <a:rPr lang="en-US" sz="2400" dirty="0"/>
              <a:t>Causing drivers to vary speed and to wander, and</a:t>
            </a:r>
          </a:p>
          <a:p>
            <a:pPr lvl="1">
              <a:lnSpc>
                <a:spcPct val="110000"/>
              </a:lnSpc>
              <a:spcBef>
                <a:spcPts val="0"/>
              </a:spcBef>
              <a:spcAft>
                <a:spcPts val="1200"/>
              </a:spcAft>
            </a:pPr>
            <a:r>
              <a:rPr lang="en-US" sz="2400" dirty="0"/>
              <a:t>Reducing the ability to make decisions quickly</a:t>
            </a:r>
            <a:endParaRPr lang="en-US" sz="2200" dirty="0"/>
          </a:p>
          <a:p>
            <a:pPr>
              <a:lnSpc>
                <a:spcPct val="110000"/>
              </a:lnSpc>
              <a:spcBef>
                <a:spcPts val="0"/>
              </a:spcBef>
            </a:pPr>
            <a:r>
              <a:rPr lang="en-US" sz="2600" dirty="0"/>
              <a:t>In Canada,  you can be charged criminally for operating a vehicle while impaired by alcohol or drugs</a:t>
            </a:r>
          </a:p>
          <a:p>
            <a:pPr lvl="1">
              <a:lnSpc>
                <a:spcPct val="110000"/>
              </a:lnSpc>
            </a:pPr>
            <a:r>
              <a:rPr lang="en-US" sz="2400" dirty="0"/>
              <a:t>Each province/territory has its own laws on impaired driving </a:t>
            </a:r>
          </a:p>
        </p:txBody>
      </p:sp>
      <p:pic>
        <p:nvPicPr>
          <p:cNvPr id="4" name="Picture 2" descr="C:\Users\cbwaddell\AppData\Local\Microsoft\Windows\INetCache\IE\OJZ8F5PD\1_XbHR3K2efnJUN5eOVHA9qQ[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2024" y="191900"/>
            <a:ext cx="1658480" cy="110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328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5616624" cy="1138138"/>
          </a:xfrm>
        </p:spPr>
        <p:txBody>
          <a:bodyPr>
            <a:normAutofit/>
          </a:bodyPr>
          <a:lstStyle/>
          <a:p>
            <a:r>
              <a:rPr lang="en-US" altLang="en-US" b="1" i="1" dirty="0">
                <a:solidFill>
                  <a:srgbClr val="00642D"/>
                </a:solidFill>
              </a:rPr>
              <a:t>Cannabis and the Law</a:t>
            </a:r>
            <a:endParaRPr lang="en-CA" dirty="0"/>
          </a:p>
        </p:txBody>
      </p:sp>
      <p:sp>
        <p:nvSpPr>
          <p:cNvPr id="3" name="Content Placeholder 2"/>
          <p:cNvSpPr>
            <a:spLocks noGrp="1"/>
          </p:cNvSpPr>
          <p:nvPr>
            <p:ph idx="1"/>
          </p:nvPr>
        </p:nvSpPr>
        <p:spPr>
          <a:xfrm>
            <a:off x="457200" y="1412776"/>
            <a:ext cx="8229600" cy="4713387"/>
          </a:xfrm>
        </p:spPr>
        <p:txBody>
          <a:bodyPr/>
          <a:lstStyle/>
          <a:p>
            <a:pPr marL="0" indent="0">
              <a:buNone/>
            </a:pPr>
            <a:r>
              <a:rPr lang="en-US" dirty="0"/>
              <a:t>     Criminal Penalties</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350766857"/>
              </p:ext>
            </p:extLst>
          </p:nvPr>
        </p:nvGraphicFramePr>
        <p:xfrm>
          <a:off x="1115616" y="1962511"/>
          <a:ext cx="7920880" cy="4636197"/>
        </p:xfrm>
        <a:graphic>
          <a:graphicData uri="http://schemas.openxmlformats.org/drawingml/2006/table">
            <a:tbl>
              <a:tblPr firstRow="1" bandRow="1">
                <a:tableStyleId>{5940675A-B579-460E-94D1-54222C63F5DA}</a:tableStyleId>
              </a:tblPr>
              <a:tblGrid>
                <a:gridCol w="4589669">
                  <a:extLst>
                    <a:ext uri="{9D8B030D-6E8A-4147-A177-3AD203B41FA5}">
                      <a16:colId xmlns:a16="http://schemas.microsoft.com/office/drawing/2014/main" val="20000"/>
                    </a:ext>
                  </a:extLst>
                </a:gridCol>
                <a:gridCol w="3331211">
                  <a:extLst>
                    <a:ext uri="{9D8B030D-6E8A-4147-A177-3AD203B41FA5}">
                      <a16:colId xmlns:a16="http://schemas.microsoft.com/office/drawing/2014/main" val="20001"/>
                    </a:ext>
                  </a:extLst>
                </a:gridCol>
              </a:tblGrid>
              <a:tr h="489821">
                <a:tc>
                  <a:txBody>
                    <a:bodyPr/>
                    <a:lstStyle/>
                    <a:p>
                      <a:r>
                        <a:rPr lang="en-US" sz="2800" dirty="0"/>
                        <a:t>Offence</a:t>
                      </a:r>
                      <a:endParaRPr lang="en-CA" sz="2800" dirty="0">
                        <a:solidFill>
                          <a:schemeClr val="tx1"/>
                        </a:solidFill>
                      </a:endParaRPr>
                    </a:p>
                  </a:txBody>
                  <a:tcPr>
                    <a:solidFill>
                      <a:schemeClr val="bg1">
                        <a:lumMod val="85000"/>
                      </a:schemeClr>
                    </a:solidFill>
                  </a:tcPr>
                </a:tc>
                <a:tc>
                  <a:txBody>
                    <a:bodyPr/>
                    <a:lstStyle/>
                    <a:p>
                      <a:r>
                        <a:rPr lang="en-US" sz="2800" dirty="0"/>
                        <a:t>Penalties</a:t>
                      </a:r>
                      <a:endParaRPr lang="en-CA" sz="2800" dirty="0">
                        <a:solidFill>
                          <a:schemeClr val="tx1"/>
                        </a:solidFill>
                      </a:endParaRPr>
                    </a:p>
                  </a:txBody>
                  <a:tcPr>
                    <a:solidFill>
                      <a:schemeClr val="bg1">
                        <a:lumMod val="85000"/>
                      </a:schemeClr>
                    </a:solidFill>
                  </a:tcPr>
                </a:tc>
                <a:extLst>
                  <a:ext uri="{0D108BD9-81ED-4DB2-BD59-A6C34878D82A}">
                    <a16:rowId xmlns:a16="http://schemas.microsoft.com/office/drawing/2014/main" val="10000"/>
                  </a:ext>
                </a:extLst>
              </a:tr>
              <a:tr h="1037268">
                <a:tc>
                  <a:txBody>
                    <a:bodyPr/>
                    <a:lstStyle/>
                    <a:p>
                      <a:pPr marL="0" indent="0">
                        <a:buFont typeface="Arial" pitchFamily="34" charset="0"/>
                        <a:buNone/>
                      </a:pPr>
                      <a:r>
                        <a:rPr lang="en-US" sz="2200" dirty="0"/>
                        <a:t>Possession</a:t>
                      </a:r>
                      <a:r>
                        <a:rPr lang="en-US" sz="2200" baseline="0" dirty="0"/>
                        <a:t> over the limit</a:t>
                      </a:r>
                      <a:endParaRPr lang="en-CA" sz="2200" dirty="0"/>
                    </a:p>
                  </a:txBody>
                  <a:tcPr/>
                </a:tc>
                <a:tc>
                  <a:txBody>
                    <a:bodyPr/>
                    <a:lstStyle/>
                    <a:p>
                      <a:r>
                        <a:rPr lang="en-US" sz="2200" dirty="0"/>
                        <a:t>Ticket for small amounts;</a:t>
                      </a:r>
                      <a:r>
                        <a:rPr lang="en-US" sz="2200" baseline="0" dirty="0"/>
                        <a:t> up to 5 years less a day in jail</a:t>
                      </a:r>
                      <a:endParaRPr lang="en-CA" sz="2200" dirty="0"/>
                    </a:p>
                  </a:txBody>
                  <a:tcPr/>
                </a:tc>
                <a:extLst>
                  <a:ext uri="{0D108BD9-81ED-4DB2-BD59-A6C34878D82A}">
                    <a16:rowId xmlns:a16="http://schemas.microsoft.com/office/drawing/2014/main" val="10001"/>
                  </a:ext>
                </a:extLst>
              </a:tr>
              <a:tr h="720325">
                <a:tc>
                  <a:txBody>
                    <a:bodyPr/>
                    <a:lstStyle/>
                    <a:p>
                      <a:pPr marL="0" indent="0">
                        <a:buFont typeface="Arial" pitchFamily="34" charset="0"/>
                        <a:buNone/>
                      </a:pPr>
                      <a:r>
                        <a:rPr lang="en-US" sz="2200" dirty="0"/>
                        <a:t>Illegal distribution or sale</a:t>
                      </a:r>
                      <a:endParaRPr lang="en-CA" sz="2200" dirty="0"/>
                    </a:p>
                  </a:txBody>
                  <a:tcPr/>
                </a:tc>
                <a:tc>
                  <a:txBody>
                    <a:bodyPr/>
                    <a:lstStyle/>
                    <a:p>
                      <a:r>
                        <a:rPr lang="en-US" sz="2200" dirty="0"/>
                        <a:t>Tickers for small amounts; up to 14</a:t>
                      </a:r>
                      <a:r>
                        <a:rPr lang="en-US" sz="2200" baseline="0" dirty="0"/>
                        <a:t> years in jail</a:t>
                      </a:r>
                      <a:endParaRPr lang="en-CA" sz="2200" dirty="0"/>
                    </a:p>
                  </a:txBody>
                  <a:tcPr/>
                </a:tc>
                <a:extLst>
                  <a:ext uri="{0D108BD9-81ED-4DB2-BD59-A6C34878D82A}">
                    <a16:rowId xmlns:a16="http://schemas.microsoft.com/office/drawing/2014/main" val="10002"/>
                  </a:ext>
                </a:extLst>
              </a:tr>
              <a:tr h="720325">
                <a:tc>
                  <a:txBody>
                    <a:bodyPr/>
                    <a:lstStyle/>
                    <a:p>
                      <a:pPr marL="0" indent="0">
                        <a:buFont typeface="Arial" pitchFamily="34" charset="0"/>
                        <a:buNone/>
                      </a:pPr>
                      <a:r>
                        <a:rPr lang="en-US" sz="2200" dirty="0"/>
                        <a:t>Taking</a:t>
                      </a:r>
                      <a:r>
                        <a:rPr lang="en-US" sz="2200" baseline="0" dirty="0"/>
                        <a:t> cannabis across Canada’s borders</a:t>
                      </a:r>
                      <a:endParaRPr lang="en-CA" sz="2200" dirty="0"/>
                    </a:p>
                  </a:txBody>
                  <a:tcPr/>
                </a:tc>
                <a:tc rowSpan="3">
                  <a:txBody>
                    <a:bodyPr/>
                    <a:lstStyle/>
                    <a:p>
                      <a:r>
                        <a:rPr lang="en-US" sz="2200" dirty="0"/>
                        <a:t>Up to 14 years in jail</a:t>
                      </a:r>
                      <a:endParaRPr lang="en-CA" sz="2200" dirty="0"/>
                    </a:p>
                  </a:txBody>
                  <a:tcPr/>
                </a:tc>
                <a:extLst>
                  <a:ext uri="{0D108BD9-81ED-4DB2-BD59-A6C34878D82A}">
                    <a16:rowId xmlns:a16="http://schemas.microsoft.com/office/drawing/2014/main" val="10003"/>
                  </a:ext>
                </a:extLst>
              </a:tr>
              <a:tr h="502708">
                <a:tc>
                  <a:txBody>
                    <a:bodyPr/>
                    <a:lstStyle/>
                    <a:p>
                      <a:pPr marL="0" indent="0">
                        <a:buFont typeface="Arial" pitchFamily="34" charset="0"/>
                        <a:buNone/>
                      </a:pPr>
                      <a:r>
                        <a:rPr lang="en-US" sz="2200" baseline="0" dirty="0"/>
                        <a:t>Giving or selling to a person under 18</a:t>
                      </a:r>
                      <a:endParaRPr lang="en-CA" sz="2200" dirty="0"/>
                    </a:p>
                  </a:txBody>
                  <a:tcPr/>
                </a:tc>
                <a:tc vMerge="1">
                  <a:txBody>
                    <a:bodyPr/>
                    <a:lstStyle/>
                    <a:p>
                      <a:endParaRPr lang="en-US"/>
                    </a:p>
                  </a:txBody>
                  <a:tcPr/>
                </a:tc>
                <a:extLst>
                  <a:ext uri="{0D108BD9-81ED-4DB2-BD59-A6C34878D82A}">
                    <a16:rowId xmlns:a16="http://schemas.microsoft.com/office/drawing/2014/main" val="10004"/>
                  </a:ext>
                </a:extLst>
              </a:tr>
              <a:tr h="99404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200" baseline="0" dirty="0"/>
                        <a:t>Using a youth to commit a cannabis-related offence</a:t>
                      </a:r>
                      <a:endParaRPr lang="en-CA" sz="2200" dirty="0"/>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6" name="Picture 2" descr="C:\Users\cbwaddell\AppData\Local\Microsoft\Windows\INetCache\IE\OJZ8F5PD\1_XbHR3K2efnJUN5eOVHA9qQ[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27152"/>
            <a:ext cx="1661102" cy="110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78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43608" y="274638"/>
            <a:ext cx="7795592" cy="1138138"/>
          </a:xfrm>
        </p:spPr>
        <p:txBody>
          <a:bodyPr>
            <a:noAutofit/>
          </a:bodyPr>
          <a:lstStyle/>
          <a:p>
            <a:r>
              <a:rPr lang="en-US" altLang="en-US" b="1" i="1" dirty="0">
                <a:solidFill>
                  <a:srgbClr val="00642D"/>
                </a:solidFill>
              </a:rPr>
              <a:t>The World of Work</a:t>
            </a:r>
            <a:endParaRPr altLang="en-US" b="1" dirty="0"/>
          </a:p>
        </p:txBody>
      </p:sp>
      <p:sp>
        <p:nvSpPr>
          <p:cNvPr id="6147" name="Content Placeholder 2"/>
          <p:cNvSpPr>
            <a:spLocks noGrp="1"/>
          </p:cNvSpPr>
          <p:nvPr>
            <p:ph sz="half" idx="1"/>
          </p:nvPr>
        </p:nvSpPr>
        <p:spPr>
          <a:xfrm>
            <a:off x="971600" y="1600200"/>
            <a:ext cx="7639000" cy="4419600"/>
          </a:xfrm>
        </p:spPr>
        <p:txBody>
          <a:bodyPr/>
          <a:lstStyle/>
          <a:p>
            <a:pPr marL="0" indent="0">
              <a:buFont typeface="Arial" pitchFamily="34" charset="0"/>
              <a:buNone/>
            </a:pPr>
            <a:r>
              <a:rPr lang="en-US" altLang="en-US" sz="3200" dirty="0"/>
              <a:t>Think of a Workplace:</a:t>
            </a:r>
          </a:p>
          <a:p>
            <a:pPr marL="0" indent="0">
              <a:buFont typeface="Arial" pitchFamily="34" charset="0"/>
              <a:buNone/>
            </a:pPr>
            <a:endParaRPr lang="en-US" altLang="en-US" i="1" dirty="0"/>
          </a:p>
          <a:p>
            <a:pPr marL="0" indent="0">
              <a:buFont typeface="Arial" pitchFamily="34" charset="0"/>
              <a:buNone/>
            </a:pPr>
            <a:r>
              <a:rPr lang="en-US" altLang="en-US" i="1" dirty="0"/>
              <a:t> </a:t>
            </a:r>
          </a:p>
        </p:txBody>
      </p:sp>
      <p:pic>
        <p:nvPicPr>
          <p:cNvPr id="6169" name="Picture 25" descr="C:\Users\cbwaddell\AppData\Local\Microsoft\Windows\INetCache\IE\LNPYTP1J\migrant-farm-work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811588"/>
            <a:ext cx="1782763"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4" descr="C:\Users\cbwaddell\AppData\Local\Microsoft\Windows\INetCache\IE\OJZ8F5PD\450px-clerk-inventory[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937" y="2155264"/>
            <a:ext cx="2095921" cy="279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28" descr="C:\Users\cbwaddell\AppData\Local\Microsoft\Windows\INetCache\IE\LNPYTP1J\image_thumb[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098" y="2276872"/>
            <a:ext cx="3102977" cy="210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32" descr="C:\Users\cbwaddell\AppData\Local\Microsoft\Windows\INetCache\IE\BXXN4QJ0\3172180022_ff3d04b15b_b[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4662488"/>
            <a:ext cx="2833638" cy="189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38" descr="C:\Users\cbwaddell\AppData\Local\Microsoft\Windows\INetCache\IE\BXXN4QJ0\waitres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2875" y="1676400"/>
            <a:ext cx="25288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6" name="Picture 52" descr="C:\Users\cbwaddell\AppData\Local\Microsoft\Windows\INetCache\IE\OJZ8F5PD\2734-469x281[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5026025"/>
            <a:ext cx="287972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082612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43608" y="332656"/>
            <a:ext cx="7632848" cy="1080120"/>
          </a:xfrm>
        </p:spPr>
        <p:txBody>
          <a:bodyPr>
            <a:noAutofit/>
          </a:bodyPr>
          <a:lstStyle/>
          <a:p>
            <a:r>
              <a:rPr lang="en-US" altLang="en-US" b="1" i="1" dirty="0">
                <a:solidFill>
                  <a:srgbClr val="00642D"/>
                </a:solidFill>
              </a:rPr>
              <a:t>The World of Work</a:t>
            </a:r>
            <a:endParaRPr altLang="en-US" b="1" dirty="0">
              <a:solidFill>
                <a:srgbClr val="00642D"/>
              </a:solidFill>
            </a:endParaRPr>
          </a:p>
        </p:txBody>
      </p:sp>
      <p:sp>
        <p:nvSpPr>
          <p:cNvPr id="7171" name="Content Placeholder 3"/>
          <p:cNvSpPr>
            <a:spLocks noGrp="1"/>
          </p:cNvSpPr>
          <p:nvPr>
            <p:ph sz="half" idx="1"/>
          </p:nvPr>
        </p:nvSpPr>
        <p:spPr>
          <a:xfrm>
            <a:off x="1043608" y="1524000"/>
            <a:ext cx="7719392" cy="3916363"/>
          </a:xfrm>
        </p:spPr>
        <p:txBody>
          <a:bodyPr/>
          <a:lstStyle/>
          <a:p>
            <a:pPr>
              <a:defRPr/>
            </a:pPr>
            <a:r>
              <a:rPr lang="en-US" altLang="en-US" sz="3600" dirty="0"/>
              <a:t>The workplace can be dangerous. </a:t>
            </a:r>
          </a:p>
          <a:p>
            <a:pPr>
              <a:defRPr/>
            </a:pPr>
            <a:r>
              <a:rPr lang="en-US" altLang="en-US" sz="3600" dirty="0"/>
              <a:t>People </a:t>
            </a:r>
            <a:r>
              <a:rPr lang="en-US" altLang="en-US" sz="3600" i="1" dirty="0"/>
              <a:t>can</a:t>
            </a:r>
            <a:r>
              <a:rPr lang="en-US" altLang="en-US" sz="3600" dirty="0"/>
              <a:t> and </a:t>
            </a:r>
            <a:r>
              <a:rPr lang="en-US" altLang="en-US" sz="3600" i="1" dirty="0"/>
              <a:t>do</a:t>
            </a:r>
            <a:r>
              <a:rPr lang="en-US" altLang="en-US" sz="3600" dirty="0"/>
              <a:t> get hurt at work.</a:t>
            </a:r>
          </a:p>
          <a:p>
            <a:pPr marL="0" indent="0">
              <a:buFont typeface="Arial" pitchFamily="34" charset="0"/>
              <a:buNone/>
              <a:defRPr/>
            </a:pPr>
            <a:endParaRPr lang="en-US" altLang="en-US" dirty="0"/>
          </a:p>
        </p:txBody>
      </p:sp>
      <p:pic>
        <p:nvPicPr>
          <p:cNvPr id="7172" name="Picture 27" descr="C:\Users\cbwaddell\AppData\Local\Microsoft\Windows\INetCache\IE\JOS48SQJ\8494492189_8fe01e9acb_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124200"/>
            <a:ext cx="4875213"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533140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71600" y="260648"/>
            <a:ext cx="7862838" cy="1152128"/>
          </a:xfrm>
        </p:spPr>
        <p:txBody>
          <a:bodyPr>
            <a:normAutofit/>
          </a:bodyPr>
          <a:lstStyle/>
          <a:p>
            <a:r>
              <a:rPr lang="en-US" altLang="en-US" b="1" i="1" dirty="0">
                <a:solidFill>
                  <a:srgbClr val="00642D"/>
                </a:solidFill>
              </a:rPr>
              <a:t>Keeping Workplaces Safe</a:t>
            </a:r>
            <a:r>
              <a:rPr altLang="en-US" dirty="0"/>
              <a:t> </a:t>
            </a:r>
            <a:endParaRPr altLang="en-US" b="1" dirty="0">
              <a:solidFill>
                <a:srgbClr val="00642D"/>
              </a:solidFill>
            </a:endParaRPr>
          </a:p>
        </p:txBody>
      </p:sp>
      <p:sp>
        <p:nvSpPr>
          <p:cNvPr id="7171" name="Content Placeholder 3"/>
          <p:cNvSpPr>
            <a:spLocks noGrp="1"/>
          </p:cNvSpPr>
          <p:nvPr>
            <p:ph sz="half" idx="1"/>
          </p:nvPr>
        </p:nvSpPr>
        <p:spPr>
          <a:xfrm>
            <a:off x="1043608" y="1524000"/>
            <a:ext cx="7719392" cy="4572000"/>
          </a:xfrm>
        </p:spPr>
        <p:txBody>
          <a:bodyPr/>
          <a:lstStyle/>
          <a:p>
            <a:pPr marL="0" indent="0">
              <a:buFont typeface="Arial" pitchFamily="34" charset="0"/>
              <a:buNone/>
              <a:defRPr/>
            </a:pPr>
            <a:r>
              <a:rPr lang="en-US" altLang="en-US" sz="3600" dirty="0"/>
              <a:t>Many factors determine how safe a workplace is:</a:t>
            </a:r>
          </a:p>
          <a:p>
            <a:pPr>
              <a:defRPr/>
            </a:pPr>
            <a:r>
              <a:rPr lang="en-US" altLang="en-US" dirty="0"/>
              <a:t>Type of work </a:t>
            </a:r>
          </a:p>
          <a:p>
            <a:pPr>
              <a:defRPr/>
            </a:pPr>
            <a:r>
              <a:rPr lang="en-US" altLang="en-US" dirty="0"/>
              <a:t>Condition of equipment</a:t>
            </a:r>
          </a:p>
          <a:p>
            <a:pPr>
              <a:defRPr/>
            </a:pPr>
            <a:r>
              <a:rPr lang="en-US" altLang="en-US" dirty="0"/>
              <a:t>Materials used</a:t>
            </a:r>
          </a:p>
          <a:p>
            <a:pPr>
              <a:defRPr/>
            </a:pPr>
            <a:r>
              <a:rPr lang="en-US" altLang="en-US" dirty="0"/>
              <a:t>Procedures in place</a:t>
            </a:r>
          </a:p>
          <a:p>
            <a:pPr>
              <a:defRPr/>
            </a:pPr>
            <a:r>
              <a:rPr lang="en-US" altLang="en-US" dirty="0"/>
              <a:t>Training and Supervision</a:t>
            </a:r>
          </a:p>
          <a:p>
            <a:pPr>
              <a:defRPr/>
            </a:pPr>
            <a:r>
              <a:rPr lang="en-US" altLang="en-US" dirty="0"/>
              <a:t>Worker factors</a:t>
            </a:r>
          </a:p>
          <a:p>
            <a:pPr>
              <a:defRPr/>
            </a:pPr>
            <a:endParaRPr lang="en-US" altLang="en-US" dirty="0"/>
          </a:p>
          <a:p>
            <a:pPr marL="0" indent="0">
              <a:buFont typeface="Arial" pitchFamily="34" charset="0"/>
              <a:buNone/>
              <a:defRPr/>
            </a:pPr>
            <a:endParaRPr lang="en-US" altLang="en-US" dirty="0"/>
          </a:p>
          <a:p>
            <a:pPr>
              <a:defRPr/>
            </a:pPr>
            <a:endParaRPr lang="en-US" altLang="en-US" dirty="0"/>
          </a:p>
          <a:p>
            <a:pPr marL="0" indent="0">
              <a:buFont typeface="Arial" pitchFamily="34" charset="0"/>
              <a:buNone/>
              <a:defRPr/>
            </a:pPr>
            <a:endParaRPr lang="en-US" altLang="en-US" dirty="0"/>
          </a:p>
        </p:txBody>
      </p:sp>
      <p:pic>
        <p:nvPicPr>
          <p:cNvPr id="8196" name="Picture 2" descr="C:\Users\cbwaddell\AppData\Local\Microsoft\Windows\INetCache\IE\OJZ8F5PD\Safety-first-bann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852936"/>
            <a:ext cx="351155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969799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71600" y="260648"/>
            <a:ext cx="7862838" cy="1152128"/>
          </a:xfrm>
        </p:spPr>
        <p:txBody>
          <a:bodyPr>
            <a:normAutofit/>
          </a:bodyPr>
          <a:lstStyle/>
          <a:p>
            <a:r>
              <a:rPr lang="en-US" altLang="en-US" b="1" i="1" dirty="0">
                <a:solidFill>
                  <a:srgbClr val="00642D"/>
                </a:solidFill>
              </a:rPr>
              <a:t>Keeping Workplaces Safe</a:t>
            </a:r>
            <a:r>
              <a:rPr lang="en-US" altLang="en-US" b="1" dirty="0"/>
              <a:t> </a:t>
            </a:r>
            <a:endParaRPr altLang="en-US" b="1" dirty="0">
              <a:solidFill>
                <a:srgbClr val="00642D"/>
              </a:solidFill>
            </a:endParaRPr>
          </a:p>
        </p:txBody>
      </p:sp>
      <p:sp>
        <p:nvSpPr>
          <p:cNvPr id="7171" name="Content Placeholder 3"/>
          <p:cNvSpPr>
            <a:spLocks noGrp="1"/>
          </p:cNvSpPr>
          <p:nvPr>
            <p:ph sz="half" idx="1"/>
          </p:nvPr>
        </p:nvSpPr>
        <p:spPr>
          <a:xfrm>
            <a:off x="1043608" y="1524000"/>
            <a:ext cx="7719392" cy="4572000"/>
          </a:xfrm>
        </p:spPr>
        <p:txBody>
          <a:bodyPr/>
          <a:lstStyle/>
          <a:p>
            <a:pPr marL="0" indent="0">
              <a:buFont typeface="Arial" pitchFamily="34" charset="0"/>
              <a:buNone/>
              <a:defRPr/>
            </a:pPr>
            <a:r>
              <a:rPr lang="en-US" altLang="en-US" sz="3600" dirty="0"/>
              <a:t>Many factors determine how safe a workplace is:</a:t>
            </a:r>
          </a:p>
          <a:p>
            <a:pPr>
              <a:defRPr/>
            </a:pPr>
            <a:r>
              <a:rPr lang="en-US" altLang="en-US" dirty="0"/>
              <a:t>Type of work </a:t>
            </a:r>
          </a:p>
          <a:p>
            <a:pPr>
              <a:defRPr/>
            </a:pPr>
            <a:r>
              <a:rPr lang="en-US" altLang="en-US" dirty="0"/>
              <a:t>Condition of equipment</a:t>
            </a:r>
          </a:p>
          <a:p>
            <a:pPr>
              <a:defRPr/>
            </a:pPr>
            <a:r>
              <a:rPr lang="en-US" altLang="en-US" dirty="0"/>
              <a:t>Materials used</a:t>
            </a:r>
          </a:p>
          <a:p>
            <a:pPr>
              <a:defRPr/>
            </a:pPr>
            <a:r>
              <a:rPr lang="en-US" altLang="en-US" dirty="0"/>
              <a:t>Procedures in place</a:t>
            </a:r>
          </a:p>
          <a:p>
            <a:pPr>
              <a:defRPr/>
            </a:pPr>
            <a:r>
              <a:rPr lang="en-US" altLang="en-US" dirty="0"/>
              <a:t>Training and Supervision</a:t>
            </a:r>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marL="0" indent="0">
              <a:buFont typeface="Arial" pitchFamily="34" charset="0"/>
              <a:buNone/>
              <a:defRPr/>
            </a:pPr>
            <a:endParaRPr lang="en-US" altLang="en-US" dirty="0"/>
          </a:p>
          <a:p>
            <a:pPr>
              <a:defRPr/>
            </a:pPr>
            <a:endParaRPr lang="en-US" altLang="en-US" dirty="0"/>
          </a:p>
          <a:p>
            <a:pPr marL="0" indent="0">
              <a:buFont typeface="Arial" pitchFamily="34" charset="0"/>
              <a:buNone/>
              <a:defRPr/>
            </a:pPr>
            <a:endParaRPr lang="en-US" altLang="en-US" dirty="0"/>
          </a:p>
        </p:txBody>
      </p:sp>
      <p:pic>
        <p:nvPicPr>
          <p:cNvPr id="8196" name="Picture 2" descr="C:\Users\cbwaddell\AppData\Local\Microsoft\Windows\INetCache\IE\OJZ8F5PD\Safety-first-bann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852936"/>
            <a:ext cx="351155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31640" y="5229820"/>
            <a:ext cx="451899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Worker factors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ustDataLst>
      <p:tags r:id="rId1"/>
    </p:custDataLst>
    <p:extLst>
      <p:ext uri="{BB962C8B-B14F-4D97-AF65-F5344CB8AC3E}">
        <p14:creationId xmlns:p14="http://schemas.microsoft.com/office/powerpoint/2010/main" val="38064562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43608" y="274320"/>
            <a:ext cx="7890080" cy="1143000"/>
          </a:xfrm>
        </p:spPr>
        <p:txBody>
          <a:bodyPr>
            <a:normAutofit fontScale="90000"/>
          </a:bodyPr>
          <a:lstStyle/>
          <a:p>
            <a:r>
              <a:rPr lang="en-US" altLang="en-US" sz="4000" b="1" i="1" dirty="0">
                <a:solidFill>
                  <a:srgbClr val="00642D"/>
                </a:solidFill>
              </a:rPr>
              <a:t>Worker</a:t>
            </a:r>
            <a:r>
              <a:rPr lang="en-US" altLang="en-US" b="1" i="1" dirty="0">
                <a:solidFill>
                  <a:srgbClr val="00642D"/>
                </a:solidFill>
              </a:rPr>
              <a:t> Factors in Workplace Safety</a:t>
            </a:r>
            <a:endParaRPr altLang="en-US" b="1" dirty="0">
              <a:solidFill>
                <a:srgbClr val="00642D"/>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607087659"/>
              </p:ext>
            </p:extLst>
          </p:nvPr>
        </p:nvGraphicFramePr>
        <p:xfrm>
          <a:off x="1043608" y="2132856"/>
          <a:ext cx="7992888" cy="3546728"/>
        </p:xfrm>
        <a:graphic>
          <a:graphicData uri="http://schemas.openxmlformats.org/drawingml/2006/table">
            <a:tbl>
              <a:tblPr firstRow="1" bandRow="1">
                <a:tableStyleId>{073A0DAA-6AF3-43AB-8588-CEC1D06C72B9}</a:tableStyleId>
              </a:tblPr>
              <a:tblGrid>
                <a:gridCol w="302433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894968">
                <a:tc>
                  <a:txBody>
                    <a:bodyPr/>
                    <a:lstStyle/>
                    <a:p>
                      <a:r>
                        <a:rPr lang="en-US" sz="2400" b="1" dirty="0">
                          <a:solidFill>
                            <a:schemeClr val="tx1"/>
                          </a:solidFill>
                        </a:rPr>
                        <a:t>Worker</a:t>
                      </a:r>
                      <a:r>
                        <a:rPr lang="en-US" sz="2400" b="1" baseline="0" dirty="0">
                          <a:solidFill>
                            <a:schemeClr val="tx1"/>
                          </a:solidFill>
                        </a:rPr>
                        <a:t> Quality</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b="1" dirty="0">
                          <a:solidFill>
                            <a:schemeClr val="tx1"/>
                          </a:solidFill>
                        </a:rPr>
                        <a:t>Ready</a:t>
                      </a:r>
                      <a:r>
                        <a:rPr lang="en-US" sz="2400" b="1" baseline="0" dirty="0">
                          <a:solidFill>
                            <a:schemeClr val="tx1"/>
                          </a:solidFill>
                        </a:rPr>
                        <a:t> to Work</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b="1" dirty="0">
                          <a:solidFill>
                            <a:schemeClr val="tx1"/>
                          </a:solidFill>
                        </a:rPr>
                        <a:t>Not Ready to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r>
                        <a:rPr lang="en-US" sz="2400" b="1" dirty="0">
                          <a:solidFill>
                            <a:schemeClr val="tx1"/>
                          </a:solidFill>
                        </a:rPr>
                        <a:t>Skills</a:t>
                      </a:r>
                      <a:r>
                        <a:rPr lang="en-US" sz="2400" b="1" baseline="0" dirty="0">
                          <a:solidFill>
                            <a:schemeClr val="tx1"/>
                          </a:solidFill>
                        </a:rPr>
                        <a:t> and Abilities</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b="0" dirty="0">
                          <a:solidFill>
                            <a:schemeClr val="tx1"/>
                          </a:solidFill>
                        </a:rPr>
                        <a:t>Highly</a:t>
                      </a:r>
                      <a:r>
                        <a:rPr lang="en-US" sz="2400" b="0" baseline="0" dirty="0">
                          <a:solidFill>
                            <a:schemeClr val="tx1"/>
                          </a:solidFill>
                        </a:rPr>
                        <a:t> skilled</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rPr>
                        <a:t>Incompetent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2400" b="1" dirty="0"/>
                        <a:t>Attitudes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2400" b="1" dirty="0"/>
                        <a:t>Ability to Focus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dirty="0"/>
                        <a:t>Focused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Easily distracted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US" sz="2400" b="1" dirty="0"/>
                        <a:t>Commitment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dirty="0"/>
                        <a:t>Attends to detail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Careless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US" sz="2400" b="1" dirty="0"/>
                        <a:t>Energy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dirty="0"/>
                        <a:t>Enough</a:t>
                      </a:r>
                      <a:r>
                        <a:rPr lang="en-US" sz="2400" baseline="0" dirty="0"/>
                        <a:t> energy to</a:t>
                      </a:r>
                    </a:p>
                    <a:p>
                      <a:r>
                        <a:rPr lang="en-US" sz="2400" baseline="0" dirty="0"/>
                        <a:t>get job done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Often tired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166555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71600" y="260648"/>
            <a:ext cx="7862838" cy="1152128"/>
          </a:xfrm>
        </p:spPr>
        <p:txBody>
          <a:bodyPr>
            <a:noAutofit/>
          </a:bodyPr>
          <a:lstStyle/>
          <a:p>
            <a:r>
              <a:rPr lang="en-US" altLang="en-US" b="1" i="1" dirty="0">
                <a:solidFill>
                  <a:srgbClr val="00642D"/>
                </a:solidFill>
              </a:rPr>
              <a:t>Fit for Duty</a:t>
            </a:r>
            <a:endParaRPr altLang="en-US" b="1" dirty="0">
              <a:solidFill>
                <a:srgbClr val="00642D"/>
              </a:solidFill>
            </a:endParaRPr>
          </a:p>
        </p:txBody>
      </p:sp>
      <p:sp>
        <p:nvSpPr>
          <p:cNvPr id="7171" name="Content Placeholder 3"/>
          <p:cNvSpPr>
            <a:spLocks noGrp="1"/>
          </p:cNvSpPr>
          <p:nvPr>
            <p:ph sz="half" idx="1"/>
          </p:nvPr>
        </p:nvSpPr>
        <p:spPr>
          <a:xfrm>
            <a:off x="1043608" y="1916832"/>
            <a:ext cx="4896544" cy="4331568"/>
          </a:xfrm>
        </p:spPr>
        <p:txBody>
          <a:bodyPr>
            <a:normAutofit/>
          </a:bodyPr>
          <a:lstStyle/>
          <a:p>
            <a:pPr marL="0" indent="0">
              <a:buNone/>
              <a:defRPr/>
            </a:pPr>
            <a:r>
              <a:rPr lang="en-US" altLang="en-US" sz="3200" dirty="0"/>
              <a:t>We call someone who comes to work with their best physical, mental, and emotional self – ready to competently complete the tasks that are part of their job - “Fit for Duty.”  </a:t>
            </a:r>
          </a:p>
          <a:p>
            <a:pPr marL="857250" lvl="2" indent="0">
              <a:buFont typeface="Arial" pitchFamily="34" charset="0"/>
              <a:buNone/>
              <a:defRPr/>
            </a:pPr>
            <a:endParaRPr lang="en-US" altLang="en-US" sz="3600" dirty="0"/>
          </a:p>
          <a:p>
            <a:pPr marL="57150" indent="0">
              <a:buFont typeface="Arial" pitchFamily="34" charset="0"/>
              <a:buNone/>
              <a:defRPr/>
            </a:pPr>
            <a:endParaRPr lang="en-US" altLang="en-US" sz="3200" i="1" dirty="0"/>
          </a:p>
          <a:p>
            <a:pPr>
              <a:defRPr/>
            </a:pPr>
            <a:endParaRPr lang="en-US" altLang="en-US" dirty="0"/>
          </a:p>
          <a:p>
            <a:pPr>
              <a:defRPr/>
            </a:pPr>
            <a:endParaRPr lang="en-US" altLang="en-US" dirty="0"/>
          </a:p>
          <a:p>
            <a:pPr marL="800100" lvl="2" indent="0">
              <a:buFont typeface="Arial" pitchFamily="34" charset="0"/>
              <a:buNone/>
              <a:defRPr/>
            </a:pPr>
            <a:endParaRPr lang="en-US" altLang="en-US" dirty="0"/>
          </a:p>
          <a:p>
            <a:pPr marL="0" indent="0">
              <a:buFont typeface="Arial" pitchFamily="34" charset="0"/>
              <a:buNone/>
              <a:defRPr/>
            </a:pPr>
            <a:endParaRPr lang="en-US" altLang="en-US" dirty="0"/>
          </a:p>
        </p:txBody>
      </p:sp>
      <p:pic>
        <p:nvPicPr>
          <p:cNvPr id="1039" name="Picture 15" descr="C:\Users\cbwaddell\AppData\Local\Microsoft\Windows\INetCache\IE\BXXN4QJ0\woman-1455991_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940152" y="2060848"/>
            <a:ext cx="3067541" cy="34563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3660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3608" y="260648"/>
            <a:ext cx="7790830" cy="1152128"/>
          </a:xfrm>
        </p:spPr>
        <p:txBody>
          <a:bodyPr>
            <a:noAutofit/>
          </a:bodyPr>
          <a:lstStyle/>
          <a:p>
            <a:r>
              <a:rPr lang="en-US" altLang="en-US" b="1" i="1" dirty="0">
                <a:solidFill>
                  <a:srgbClr val="00642D"/>
                </a:solidFill>
              </a:rPr>
              <a:t>What does “Fit for Duty” mean?</a:t>
            </a:r>
            <a:endParaRPr altLang="en-US" b="1" dirty="0">
              <a:solidFill>
                <a:srgbClr val="00642D"/>
              </a:solidFill>
            </a:endParaRPr>
          </a:p>
        </p:txBody>
      </p:sp>
      <p:sp>
        <p:nvSpPr>
          <p:cNvPr id="7171" name="Content Placeholder 3"/>
          <p:cNvSpPr>
            <a:spLocks noGrp="1"/>
          </p:cNvSpPr>
          <p:nvPr>
            <p:ph sz="half" idx="1"/>
          </p:nvPr>
        </p:nvSpPr>
        <p:spPr>
          <a:xfrm>
            <a:off x="1115616" y="2101949"/>
            <a:ext cx="7492752" cy="3916363"/>
          </a:xfrm>
        </p:spPr>
        <p:txBody>
          <a:bodyPr/>
          <a:lstStyle/>
          <a:p>
            <a:pPr marL="0" indent="0">
              <a:buFont typeface="Arial" pitchFamily="34" charset="0"/>
              <a:buNone/>
              <a:defRPr/>
            </a:pPr>
            <a:r>
              <a:rPr lang="en-US" sz="3200" dirty="0"/>
              <a:t>“Fit for Duty” means to be in a physical, mental, and emotional state to safely perform the essential tasks of the work assignment</a:t>
            </a:r>
          </a:p>
          <a:p>
            <a:pPr marL="0" indent="0">
              <a:buNone/>
              <a:defRPr/>
            </a:pPr>
            <a:endParaRPr lang="en-US" alt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5768" y="3773624"/>
            <a:ext cx="3096344" cy="2661320"/>
          </a:xfrm>
          <a:prstGeom prst="rect">
            <a:avLst/>
          </a:prstGeom>
        </p:spPr>
      </p:pic>
    </p:spTree>
    <p:custDataLst>
      <p:tags r:id="rId1"/>
    </p:custDataLst>
    <p:extLst>
      <p:ext uri="{BB962C8B-B14F-4D97-AF65-F5344CB8AC3E}">
        <p14:creationId xmlns:p14="http://schemas.microsoft.com/office/powerpoint/2010/main" val="10291438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818072" cy="1143000"/>
          </a:xfrm>
        </p:spPr>
        <p:txBody>
          <a:bodyPr>
            <a:normAutofit/>
          </a:bodyPr>
          <a:lstStyle/>
          <a:p>
            <a:r>
              <a:rPr lang="en-US" altLang="en-US" b="1" i="1" dirty="0">
                <a:solidFill>
                  <a:srgbClr val="00642D"/>
                </a:solidFill>
              </a:rPr>
              <a:t>What is Cannabis?</a:t>
            </a:r>
            <a:endParaRPr lang="en-CA" dirty="0"/>
          </a:p>
        </p:txBody>
      </p:sp>
      <p:sp>
        <p:nvSpPr>
          <p:cNvPr id="3" name="Content Placeholder 2"/>
          <p:cNvSpPr>
            <a:spLocks noGrp="1"/>
          </p:cNvSpPr>
          <p:nvPr>
            <p:ph idx="1"/>
          </p:nvPr>
        </p:nvSpPr>
        <p:spPr/>
        <p:txBody>
          <a:bodyPr/>
          <a:lstStyle/>
          <a:p>
            <a:r>
              <a:rPr lang="en-US" dirty="0"/>
              <a:t>Comes from one of two plants: </a:t>
            </a:r>
          </a:p>
          <a:p>
            <a:pPr lvl="1"/>
            <a:r>
              <a:rPr lang="en-US" i="1" dirty="0"/>
              <a:t>Cannabis sativa</a:t>
            </a:r>
          </a:p>
          <a:p>
            <a:pPr lvl="1"/>
            <a:r>
              <a:rPr lang="en-US" i="1" dirty="0"/>
              <a:t>Cannabis </a:t>
            </a:r>
            <a:r>
              <a:rPr lang="en-US" i="1" dirty="0" err="1"/>
              <a:t>indica</a:t>
            </a:r>
            <a:endParaRPr lang="en-US" i="1" dirty="0"/>
          </a:p>
          <a:p>
            <a:pPr marL="402336" lvl="1" indent="0">
              <a:buNone/>
            </a:pPr>
            <a:endParaRPr lang="en-US" i="1" dirty="0"/>
          </a:p>
          <a:p>
            <a:r>
              <a:rPr lang="en-US" dirty="0"/>
              <a:t>Contains chemical compounds called “cannabinoids”</a:t>
            </a:r>
          </a:p>
          <a:p>
            <a:pPr lvl="1"/>
            <a:r>
              <a:rPr lang="en-US" dirty="0"/>
              <a:t>For example: THC, CBD</a:t>
            </a:r>
            <a:endParaRPr lang="en-CA" dirty="0"/>
          </a:p>
        </p:txBody>
      </p:sp>
      <p:pic>
        <p:nvPicPr>
          <p:cNvPr id="1026" name="Picture 2" descr="C:\Users\cbwaddell\AppData\Local\Microsoft\Windows\INetCache\IE\LNPYTP1J\tri_nodal_cannabis_indica_02_by_transmitdistort-d5bqa7u[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005064"/>
            <a:ext cx="288032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63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57238" y="152400"/>
            <a:ext cx="8077200" cy="715963"/>
          </a:xfrm>
        </p:spPr>
        <p:txBody>
          <a:bodyPr>
            <a:normAutofit fontScale="90000"/>
          </a:bodyPr>
          <a:lstStyle/>
          <a:p>
            <a:r>
              <a:rPr altLang="en-US" dirty="0"/>
              <a:t> </a:t>
            </a:r>
            <a:endParaRPr altLang="en-US" sz="2800" b="1" dirty="0">
              <a:solidFill>
                <a:srgbClr val="00642D"/>
              </a:solidFill>
            </a:endParaRPr>
          </a:p>
        </p:txBody>
      </p:sp>
      <p:sp>
        <p:nvSpPr>
          <p:cNvPr id="7171" name="Content Placeholder 3"/>
          <p:cNvSpPr>
            <a:spLocks noGrp="1"/>
          </p:cNvSpPr>
          <p:nvPr>
            <p:ph sz="half" idx="1"/>
          </p:nvPr>
        </p:nvSpPr>
        <p:spPr>
          <a:xfrm>
            <a:off x="1403648" y="2132856"/>
            <a:ext cx="6840760" cy="3556323"/>
          </a:xfrm>
        </p:spPr>
        <p:txBody>
          <a:bodyPr/>
          <a:lstStyle/>
          <a:p>
            <a:pPr>
              <a:defRPr/>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3704100980"/>
              </p:ext>
            </p:extLst>
          </p:nvPr>
        </p:nvGraphicFramePr>
        <p:xfrm>
          <a:off x="1043608" y="1493818"/>
          <a:ext cx="7920879" cy="4834290"/>
        </p:xfrm>
        <a:graphic>
          <a:graphicData uri="http://schemas.openxmlformats.org/drawingml/2006/table">
            <a:tbl>
              <a:tblPr firstRow="1" bandRow="1">
                <a:tableStyleId>{5C22544A-7EE6-4342-B048-85BDC9FD1C3A}</a:tableStyleId>
              </a:tblPr>
              <a:tblGrid>
                <a:gridCol w="2543402">
                  <a:extLst>
                    <a:ext uri="{9D8B030D-6E8A-4147-A177-3AD203B41FA5}">
                      <a16:colId xmlns:a16="http://schemas.microsoft.com/office/drawing/2014/main" val="20000"/>
                    </a:ext>
                  </a:extLst>
                </a:gridCol>
                <a:gridCol w="2761407">
                  <a:extLst>
                    <a:ext uri="{9D8B030D-6E8A-4147-A177-3AD203B41FA5}">
                      <a16:colId xmlns:a16="http://schemas.microsoft.com/office/drawing/2014/main" val="20001"/>
                    </a:ext>
                  </a:extLst>
                </a:gridCol>
                <a:gridCol w="2616070">
                  <a:extLst>
                    <a:ext uri="{9D8B030D-6E8A-4147-A177-3AD203B41FA5}">
                      <a16:colId xmlns:a16="http://schemas.microsoft.com/office/drawing/2014/main" val="20002"/>
                    </a:ext>
                  </a:extLst>
                </a:gridCol>
              </a:tblGrid>
              <a:tr h="625724">
                <a:tc>
                  <a:txBody>
                    <a:bodyPr/>
                    <a:lstStyle/>
                    <a:p>
                      <a:r>
                        <a:rPr lang="en-US" sz="2400" dirty="0">
                          <a:solidFill>
                            <a:schemeClr val="tx1"/>
                          </a:solidFill>
                          <a:effectLst/>
                        </a:rPr>
                        <a:t>Physical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2400" dirty="0">
                          <a:solidFill>
                            <a:schemeClr val="tx1"/>
                          </a:solidFill>
                          <a:effectLst/>
                        </a:rPr>
                        <a:t>Mental</a:t>
                      </a:r>
                      <a:r>
                        <a:rPr lang="en-US" sz="2400" baseline="0" dirty="0">
                          <a:solidFill>
                            <a:schemeClr val="tx1"/>
                          </a:solidFill>
                          <a:effectLst/>
                        </a:rPr>
                        <a:t> State</a:t>
                      </a:r>
                      <a:endParaRPr lang="en-US" sz="240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2400" dirty="0">
                          <a:solidFill>
                            <a:schemeClr val="tx1"/>
                          </a:solidFill>
                          <a:effectLst/>
                        </a:rPr>
                        <a:t>Emotional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847781">
                <a:tc>
                  <a:txBody>
                    <a:bodyPr/>
                    <a:lstStyle/>
                    <a:p>
                      <a:r>
                        <a:rPr lang="en-US" sz="2200" dirty="0">
                          <a:effectLst/>
                        </a:rPr>
                        <a:t>Strength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t>Ability to think clearly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t>Ability to cope with normal work stress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477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effectLst/>
                        </a:rPr>
                        <a:t>Endurance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t>Ability to work from memory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t>Ability to accept criticism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92676">
                <a:tc>
                  <a:txBody>
                    <a:bodyPr/>
                    <a:lstStyle/>
                    <a:p>
                      <a:r>
                        <a:rPr lang="en-US" sz="2200" dirty="0">
                          <a:effectLst/>
                        </a:rPr>
                        <a:t>Reaction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t>Ability to follow directions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solidFill>
                            <a:schemeClr val="tx1"/>
                          </a:solidFill>
                        </a:rPr>
                        <a:t>Ability to focus on task at hand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58328">
                <a:tc>
                  <a:txBody>
                    <a:bodyPr/>
                    <a:lstStyle/>
                    <a:p>
                      <a:r>
                        <a:rPr lang="en-US" sz="2200" dirty="0">
                          <a:effectLst/>
                        </a:rPr>
                        <a:t>Sense of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Ability to make wise decisions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Sense of calm and </a:t>
                      </a:r>
                      <a:r>
                        <a:rPr lang="en-US" sz="2200" dirty="0" err="1">
                          <a:solidFill>
                            <a:schemeClr val="tx1"/>
                          </a:solidFill>
                        </a:rPr>
                        <a:t>centredness</a:t>
                      </a:r>
                      <a:endParaRPr lang="en-US" sz="22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52246">
                <a:tc>
                  <a:txBody>
                    <a:bodyPr/>
                    <a:lstStyle/>
                    <a:p>
                      <a:r>
                        <a:rPr lang="en-US" sz="2200" dirty="0">
                          <a:effectLst/>
                        </a:rPr>
                        <a:t>Steadiness of hand</a:t>
                      </a:r>
                    </a:p>
                    <a:p>
                      <a:endParaRPr lang="en-US" sz="22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a:t>Alertness and focus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t>Being engaged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5" name="Rectangle 4"/>
          <p:cNvSpPr/>
          <p:nvPr/>
        </p:nvSpPr>
        <p:spPr>
          <a:xfrm>
            <a:off x="467544" y="332656"/>
            <a:ext cx="8280920" cy="769441"/>
          </a:xfrm>
          <a:prstGeom prst="rect">
            <a:avLst/>
          </a:prstGeom>
        </p:spPr>
        <p:txBody>
          <a:bodyPr wrap="square">
            <a:spAutoFit/>
          </a:bodyPr>
          <a:lstStyle/>
          <a:p>
            <a:pPr algn="ctr"/>
            <a:r>
              <a:rPr lang="en-US" altLang="en-US" sz="4400" b="1" i="1" dirty="0">
                <a:solidFill>
                  <a:srgbClr val="00642D"/>
                </a:solidFill>
              </a:rPr>
              <a:t>Fit for Duty!</a:t>
            </a:r>
            <a:endParaRPr lang="en-US" sz="4400" dirty="0"/>
          </a:p>
        </p:txBody>
      </p:sp>
    </p:spTree>
    <p:custDataLst>
      <p:tags r:id="rId1"/>
    </p:custDataLst>
    <p:extLst>
      <p:ext uri="{BB962C8B-B14F-4D97-AF65-F5344CB8AC3E}">
        <p14:creationId xmlns:p14="http://schemas.microsoft.com/office/powerpoint/2010/main" val="25637580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3608" y="260648"/>
            <a:ext cx="7790830" cy="1152128"/>
          </a:xfrm>
        </p:spPr>
        <p:txBody>
          <a:bodyPr>
            <a:noAutofit/>
          </a:bodyPr>
          <a:lstStyle/>
          <a:p>
            <a:r>
              <a:rPr lang="en-US" altLang="en-US" b="1" i="1" dirty="0">
                <a:solidFill>
                  <a:srgbClr val="00642D"/>
                </a:solidFill>
              </a:rPr>
              <a:t>Impairment</a:t>
            </a:r>
            <a:endParaRPr altLang="en-US" b="1" dirty="0">
              <a:solidFill>
                <a:srgbClr val="00642D"/>
              </a:solidFill>
            </a:endParaRPr>
          </a:p>
        </p:txBody>
      </p:sp>
      <p:sp>
        <p:nvSpPr>
          <p:cNvPr id="7171" name="Content Placeholder 3"/>
          <p:cNvSpPr>
            <a:spLocks noGrp="1"/>
          </p:cNvSpPr>
          <p:nvPr>
            <p:ph sz="half" idx="1"/>
          </p:nvPr>
        </p:nvSpPr>
        <p:spPr>
          <a:xfrm>
            <a:off x="1043608" y="1524000"/>
            <a:ext cx="7598742" cy="4425280"/>
          </a:xfrm>
        </p:spPr>
        <p:txBody>
          <a:bodyPr>
            <a:normAutofit/>
          </a:bodyPr>
          <a:lstStyle/>
          <a:p>
            <a:pPr marL="0" indent="0">
              <a:buFont typeface="Arial" pitchFamily="34" charset="0"/>
              <a:buNone/>
              <a:defRPr/>
            </a:pPr>
            <a:r>
              <a:rPr lang="en-US" sz="3200" dirty="0"/>
              <a:t>A worker is considered “impaired” when their physical, mental, or emotional capacity to function is diminished. </a:t>
            </a:r>
          </a:p>
          <a:p>
            <a:pPr marL="0" indent="0">
              <a:buFont typeface="Arial" pitchFamily="34" charset="0"/>
              <a:buNone/>
              <a:defRPr/>
            </a:pPr>
            <a:endParaRPr lang="en-US" sz="3200" dirty="0"/>
          </a:p>
          <a:p>
            <a:pPr marL="0" indent="0">
              <a:buFont typeface="Arial" pitchFamily="34" charset="0"/>
              <a:buNone/>
              <a:defRPr/>
            </a:pPr>
            <a:endParaRPr lang="en-US" sz="3200" dirty="0"/>
          </a:p>
          <a:p>
            <a:pPr marL="0" indent="0">
              <a:spcBef>
                <a:spcPts val="600"/>
              </a:spcBef>
              <a:buFont typeface="Arial" pitchFamily="34" charset="0"/>
              <a:buNone/>
              <a:defRPr/>
            </a:pPr>
            <a:r>
              <a:rPr lang="en-US" sz="3600" i="1" dirty="0"/>
              <a:t>What might cause </a:t>
            </a:r>
          </a:p>
          <a:p>
            <a:pPr marL="0" indent="0">
              <a:spcBef>
                <a:spcPts val="600"/>
              </a:spcBef>
              <a:buFont typeface="Arial" pitchFamily="34" charset="0"/>
              <a:buNone/>
              <a:defRPr/>
            </a:pPr>
            <a:r>
              <a:rPr lang="en-US" sz="3600" i="1" dirty="0"/>
              <a:t>impairment in a worker?</a:t>
            </a:r>
          </a:p>
          <a:p>
            <a:pPr marL="0" indent="0">
              <a:buNone/>
              <a:defRPr/>
            </a:pPr>
            <a:endParaRPr lang="en-US" altLang="en-US" dirty="0"/>
          </a:p>
        </p:txBody>
      </p:sp>
      <p:pic>
        <p:nvPicPr>
          <p:cNvPr id="5" name="Picture 2" descr="C:\Users\cbwaddell\AppData\Local\Microsoft\Windows\INetCache\IE\OJZ8F5PD\Misscalimero137664677969_gro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284984"/>
            <a:ext cx="3168352" cy="286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69751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3608" y="260648"/>
            <a:ext cx="7790830" cy="1152128"/>
          </a:xfrm>
        </p:spPr>
        <p:txBody>
          <a:bodyPr>
            <a:noAutofit/>
          </a:bodyPr>
          <a:lstStyle/>
          <a:p>
            <a:r>
              <a:rPr lang="en-US" altLang="en-US" b="1" i="1" dirty="0">
                <a:solidFill>
                  <a:srgbClr val="00642D"/>
                </a:solidFill>
              </a:rPr>
              <a:t>Possible Causes of Impairment</a:t>
            </a:r>
            <a:endParaRPr altLang="en-US" b="1" dirty="0">
              <a:solidFill>
                <a:srgbClr val="00642D"/>
              </a:solidFill>
            </a:endParaRPr>
          </a:p>
        </p:txBody>
      </p:sp>
      <p:sp>
        <p:nvSpPr>
          <p:cNvPr id="7171" name="Content Placeholder 3"/>
          <p:cNvSpPr>
            <a:spLocks noGrp="1"/>
          </p:cNvSpPr>
          <p:nvPr>
            <p:ph sz="half" idx="1"/>
          </p:nvPr>
        </p:nvSpPr>
        <p:spPr>
          <a:xfrm>
            <a:off x="1043608" y="1700808"/>
            <a:ext cx="7598742" cy="3739555"/>
          </a:xfrm>
        </p:spPr>
        <p:txBody>
          <a:bodyPr/>
          <a:lstStyle/>
          <a:p>
            <a:pPr>
              <a:defRPr/>
            </a:pPr>
            <a:r>
              <a:rPr lang="en-US" sz="3200" dirty="0"/>
              <a:t>Fatigue</a:t>
            </a:r>
          </a:p>
          <a:p>
            <a:pPr>
              <a:defRPr/>
            </a:pPr>
            <a:r>
              <a:rPr lang="en-US" sz="3200" dirty="0"/>
              <a:t>Drug use</a:t>
            </a:r>
          </a:p>
          <a:p>
            <a:pPr>
              <a:defRPr/>
            </a:pPr>
            <a:r>
              <a:rPr lang="en-US" sz="3200" dirty="0"/>
              <a:t>Alcohol consumption</a:t>
            </a:r>
          </a:p>
          <a:p>
            <a:pPr>
              <a:defRPr/>
            </a:pPr>
            <a:r>
              <a:rPr lang="en-US" sz="3200" dirty="0"/>
              <a:t>Extreme anxiety</a:t>
            </a:r>
          </a:p>
          <a:p>
            <a:pPr>
              <a:defRPr/>
            </a:pPr>
            <a:r>
              <a:rPr lang="en-US" sz="3200" dirty="0"/>
              <a:t>Personal or family crisis</a:t>
            </a:r>
          </a:p>
          <a:p>
            <a:pPr>
              <a:defRPr/>
            </a:pPr>
            <a:endParaRPr lang="en-US" sz="3200" dirty="0"/>
          </a:p>
          <a:p>
            <a:pPr>
              <a:defRPr/>
            </a:pPr>
            <a:endParaRPr lang="en-US" sz="3200" dirty="0"/>
          </a:p>
          <a:p>
            <a:pPr>
              <a:defRPr/>
            </a:pPr>
            <a:endParaRPr lang="en-US" sz="3200" dirty="0"/>
          </a:p>
          <a:p>
            <a:pPr marL="0" indent="0">
              <a:buNone/>
              <a:defRPr/>
            </a:pPr>
            <a:endParaRPr lang="en-US" altLang="en-US" dirty="0"/>
          </a:p>
        </p:txBody>
      </p:sp>
      <p:pic>
        <p:nvPicPr>
          <p:cNvPr id="2050" name="Picture 2" descr="C:\Users\cbwaddell\AppData\Local\Microsoft\Windows\INetCache\IE\LNPYTP1J\MooPrescrip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9084" y="2924944"/>
            <a:ext cx="1664976"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bwaddell\AppData\Local\Microsoft\Windows\INetCache\IE\JOS48SQJ\clipart019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673674"/>
            <a:ext cx="2232248" cy="17529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6975149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3608" y="260648"/>
            <a:ext cx="7790830" cy="1152128"/>
          </a:xfrm>
        </p:spPr>
        <p:txBody>
          <a:bodyPr>
            <a:noAutofit/>
          </a:bodyPr>
          <a:lstStyle/>
          <a:p>
            <a:r>
              <a:rPr lang="en-US" altLang="en-US" b="1" i="1" dirty="0">
                <a:solidFill>
                  <a:srgbClr val="00642D"/>
                </a:solidFill>
              </a:rPr>
              <a:t>Possible Causes of Impairment</a:t>
            </a:r>
            <a:endParaRPr altLang="en-US" b="1" dirty="0">
              <a:solidFill>
                <a:srgbClr val="00642D"/>
              </a:solidFill>
            </a:endParaRPr>
          </a:p>
        </p:txBody>
      </p:sp>
      <p:sp>
        <p:nvSpPr>
          <p:cNvPr id="7171" name="Content Placeholder 3"/>
          <p:cNvSpPr>
            <a:spLocks noGrp="1"/>
          </p:cNvSpPr>
          <p:nvPr>
            <p:ph sz="half" idx="1"/>
          </p:nvPr>
        </p:nvSpPr>
        <p:spPr>
          <a:xfrm>
            <a:off x="1043608" y="1754705"/>
            <a:ext cx="7920880" cy="3916363"/>
          </a:xfrm>
        </p:spPr>
        <p:txBody>
          <a:bodyPr/>
          <a:lstStyle/>
          <a:p>
            <a:pPr>
              <a:defRPr/>
            </a:pPr>
            <a:r>
              <a:rPr lang="en-US" sz="3200" dirty="0"/>
              <a:t>Fatigue</a:t>
            </a:r>
          </a:p>
          <a:p>
            <a:pPr>
              <a:defRPr/>
            </a:pPr>
            <a:r>
              <a:rPr lang="en-US" sz="4000" b="1" dirty="0">
                <a:solidFill>
                  <a:srgbClr val="FF0000"/>
                </a:solidFill>
              </a:rPr>
              <a:t>Drug use, specifically cannabis</a:t>
            </a:r>
          </a:p>
          <a:p>
            <a:pPr>
              <a:defRPr/>
            </a:pPr>
            <a:r>
              <a:rPr lang="en-US" sz="3200" dirty="0"/>
              <a:t>Alcohol consumption</a:t>
            </a:r>
          </a:p>
          <a:p>
            <a:pPr>
              <a:defRPr/>
            </a:pPr>
            <a:r>
              <a:rPr lang="en-US" sz="3200" dirty="0"/>
              <a:t>Extreme anxiety</a:t>
            </a:r>
          </a:p>
          <a:p>
            <a:pPr>
              <a:defRPr/>
            </a:pPr>
            <a:r>
              <a:rPr lang="en-US" sz="3200" dirty="0"/>
              <a:t>Personal or family crisis</a:t>
            </a:r>
          </a:p>
          <a:p>
            <a:pPr>
              <a:defRPr/>
            </a:pPr>
            <a:endParaRPr lang="en-US" sz="3200" dirty="0"/>
          </a:p>
          <a:p>
            <a:pPr>
              <a:defRPr/>
            </a:pPr>
            <a:endParaRPr lang="en-US" sz="3200" dirty="0"/>
          </a:p>
          <a:p>
            <a:pPr>
              <a:defRPr/>
            </a:pPr>
            <a:endParaRPr lang="en-US" sz="3200" dirty="0"/>
          </a:p>
          <a:p>
            <a:pPr marL="0" indent="0">
              <a:buNone/>
              <a:defRPr/>
            </a:pPr>
            <a:endParaRPr lang="en-US" altLang="en-US" dirty="0"/>
          </a:p>
        </p:txBody>
      </p:sp>
      <p:pic>
        <p:nvPicPr>
          <p:cNvPr id="2050" name="Picture 2" descr="C:\Users\cbwaddell\AppData\Local\Microsoft\Windows\INetCache\IE\LNPYTP1J\MooPrescrip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9084" y="3197510"/>
            <a:ext cx="1664976"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bwaddell\AppData\Local\Microsoft\Windows\INetCache\IE\JOS48SQJ\clipart019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673674"/>
            <a:ext cx="2232248" cy="17529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064574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653536" cy="1224136"/>
          </a:xfrm>
        </p:spPr>
        <p:txBody>
          <a:bodyPr/>
          <a:lstStyle/>
          <a:p>
            <a:r>
              <a:rPr lang="en-US" altLang="en-US" b="1" i="1" dirty="0">
                <a:solidFill>
                  <a:srgbClr val="00642D"/>
                </a:solidFill>
              </a:rPr>
              <a:t>Possible Effects of Cannabis </a:t>
            </a:r>
            <a:endParaRPr lang="en-CA" dirty="0"/>
          </a:p>
        </p:txBody>
      </p:sp>
      <p:sp>
        <p:nvSpPr>
          <p:cNvPr id="3" name="Content Placeholder 2"/>
          <p:cNvSpPr>
            <a:spLocks noGrp="1"/>
          </p:cNvSpPr>
          <p:nvPr>
            <p:ph idx="1"/>
          </p:nvPr>
        </p:nvSpPr>
        <p:spPr/>
        <p:txBody>
          <a:bodyPr>
            <a:normAutofit/>
          </a:bodyPr>
          <a:lstStyle/>
          <a:p>
            <a:r>
              <a:rPr lang="en-US" dirty="0"/>
              <a:t>Possible short-term effects: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981460"/>
              </p:ext>
            </p:extLst>
          </p:nvPr>
        </p:nvGraphicFramePr>
        <p:xfrm>
          <a:off x="1115616" y="2348880"/>
          <a:ext cx="7776864" cy="4248472"/>
        </p:xfrm>
        <a:graphic>
          <a:graphicData uri="http://schemas.openxmlformats.org/drawingml/2006/table">
            <a:tbl>
              <a:tblPr firstRow="1" bandRow="1">
                <a:tableStyleId>{073A0DAA-6AF3-43AB-8588-CEC1D06C72B9}</a:tableStyleId>
              </a:tblPr>
              <a:tblGrid>
                <a:gridCol w="3636404">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504056">
                <a:tc>
                  <a:txBody>
                    <a:bodyPr/>
                    <a:lstStyle/>
                    <a:p>
                      <a:r>
                        <a:rPr lang="en-US" sz="2400" dirty="0">
                          <a:solidFill>
                            <a:schemeClr val="tx1"/>
                          </a:solidFill>
                        </a:rPr>
                        <a:t>Positive/Pleasant</a:t>
                      </a:r>
                      <a:endParaRPr lang="en-CA"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dirty="0">
                          <a:solidFill>
                            <a:schemeClr val="tx1"/>
                          </a:solidFill>
                        </a:rPr>
                        <a:t>Negative/Unpleasant</a:t>
                      </a:r>
                      <a:endParaRPr lang="en-CA"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56">
                <a:tc>
                  <a:txBody>
                    <a:bodyPr/>
                    <a:lstStyle/>
                    <a:p>
                      <a:r>
                        <a:rPr lang="en-US" sz="2000" dirty="0"/>
                        <a:t>Feeling “high” (euphoria)</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Confusion</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4056">
                <a:tc>
                  <a:txBody>
                    <a:bodyPr/>
                    <a:lstStyle/>
                    <a:p>
                      <a:r>
                        <a:rPr lang="en-US" sz="2000" dirty="0"/>
                        <a:t>Sense of well-being</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Sleepiness</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4056">
                <a:tc>
                  <a:txBody>
                    <a:bodyPr/>
                    <a:lstStyle/>
                    <a:p>
                      <a:r>
                        <a:rPr lang="en-US" sz="2000" dirty="0"/>
                        <a:t>Relaxation</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Trouble</a:t>
                      </a:r>
                      <a:r>
                        <a:rPr lang="en-US" sz="2000" baseline="0" dirty="0"/>
                        <a:t> concentrating, remembering</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20080">
                <a:tc rowSpan="4">
                  <a:txBody>
                    <a:bodyPr/>
                    <a:lstStyle/>
                    <a:p>
                      <a:r>
                        <a:rPr lang="en-US" sz="2000" dirty="0"/>
                        <a:t>Heightened sensory experiences</a:t>
                      </a:r>
                      <a:r>
                        <a:rPr lang="en-US" sz="2000" baseline="0" dirty="0"/>
                        <a:t> (sight, taste, smell, sound, touch)</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Anxiety, fear or panic</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4056">
                <a:tc vMerge="1">
                  <a:txBody>
                    <a:bodyPr/>
                    <a:lstStyle/>
                    <a:p>
                      <a:endParaRPr lang="en-CA" dirty="0"/>
                    </a:p>
                  </a:txBody>
                  <a:tcPr/>
                </a:tc>
                <a:tc>
                  <a:txBody>
                    <a:bodyPr/>
                    <a:lstStyle/>
                    <a:p>
                      <a:r>
                        <a:rPr lang="en-US" sz="2000" dirty="0"/>
                        <a:t>Damaged blood vessels</a:t>
                      </a:r>
                      <a:r>
                        <a:rPr lang="en-US" sz="2000" baseline="0" dirty="0"/>
                        <a:t> (smoking)</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4056">
                <a:tc vMerge="1">
                  <a:txBody>
                    <a:bodyPr/>
                    <a:lstStyle/>
                    <a:p>
                      <a:endParaRPr lang="en-CA" dirty="0"/>
                    </a:p>
                  </a:txBody>
                  <a:tcPr/>
                </a:tc>
                <a:tc>
                  <a:txBody>
                    <a:bodyPr/>
                    <a:lstStyle/>
                    <a:p>
                      <a:r>
                        <a:rPr lang="en-US" sz="2000" dirty="0"/>
                        <a:t>Increased</a:t>
                      </a:r>
                      <a:r>
                        <a:rPr lang="en-US" sz="2000" baseline="0" dirty="0"/>
                        <a:t> heart rate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04056">
                <a:tc vMerge="1">
                  <a:txBody>
                    <a:bodyPr/>
                    <a:lstStyle/>
                    <a:p>
                      <a:endParaRPr lang="en-CA" dirty="0"/>
                    </a:p>
                  </a:txBody>
                  <a:tcPr/>
                </a:tc>
                <a:tc>
                  <a:txBody>
                    <a:bodyPr/>
                    <a:lstStyle/>
                    <a:p>
                      <a:r>
                        <a:rPr lang="en-US" sz="2000" dirty="0"/>
                        <a:t>Paranoia,</a:t>
                      </a:r>
                      <a:r>
                        <a:rPr lang="en-US" sz="2000" baseline="0" dirty="0"/>
                        <a:t> delusions, hallucinations</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539551" y="341572"/>
            <a:ext cx="92365" cy="184666"/>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3991635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653536" cy="1224136"/>
          </a:xfrm>
        </p:spPr>
        <p:txBody>
          <a:bodyPr/>
          <a:lstStyle/>
          <a:p>
            <a:r>
              <a:rPr lang="en-US" altLang="en-US" b="1" i="1" dirty="0">
                <a:solidFill>
                  <a:srgbClr val="00642D"/>
                </a:solidFill>
              </a:rPr>
              <a:t>Activity 1 </a:t>
            </a:r>
            <a:endParaRPr lang="en-CA" dirty="0"/>
          </a:p>
        </p:txBody>
      </p:sp>
      <p:sp>
        <p:nvSpPr>
          <p:cNvPr id="3" name="Content Placeholder 2"/>
          <p:cNvSpPr>
            <a:spLocks noGrp="1"/>
          </p:cNvSpPr>
          <p:nvPr>
            <p:ph idx="1"/>
          </p:nvPr>
        </p:nvSpPr>
        <p:spPr>
          <a:xfrm>
            <a:off x="1043608" y="1700808"/>
            <a:ext cx="7920880" cy="4525963"/>
          </a:xfrm>
        </p:spPr>
        <p:txBody>
          <a:bodyPr>
            <a:normAutofit/>
          </a:bodyPr>
          <a:lstStyle/>
          <a:p>
            <a:r>
              <a:rPr lang="en-CA" dirty="0"/>
              <a:t>With a partner or a small group, discuss how cannabis impairment could impact your ability to work safely.</a:t>
            </a:r>
          </a:p>
          <a:p>
            <a:pPr lvl="1"/>
            <a:r>
              <a:rPr lang="en-US" dirty="0"/>
              <a:t>Share your thoughts with the rest of the group.</a:t>
            </a:r>
            <a:endParaRPr lang="en-CA" dirty="0"/>
          </a:p>
        </p:txBody>
      </p:sp>
      <p:pic>
        <p:nvPicPr>
          <p:cNvPr id="5" name="Picture 4" descr="C:\Users\macdonje\AppData\Local\Microsoft\Windows\INetCache\IE\0D642ZZB\Grocery-cashier-with-customers[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241140"/>
            <a:ext cx="2704946" cy="1728192"/>
          </a:xfrm>
          <a:prstGeom prst="rect">
            <a:avLst/>
          </a:prstGeom>
          <a:noFill/>
          <a:ln>
            <a:noFill/>
          </a:ln>
        </p:spPr>
      </p:pic>
      <p:pic>
        <p:nvPicPr>
          <p:cNvPr id="7" name="Picture 6" descr="C:\Users\macdonje\AppData\Local\Microsoft\Windows\INetCache\IE\AABH5AZG\Lifeguard_tower[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212818"/>
            <a:ext cx="2304256" cy="1728192"/>
          </a:xfrm>
          <a:prstGeom prst="rect">
            <a:avLst/>
          </a:prstGeom>
          <a:noFill/>
          <a:ln>
            <a:noFill/>
          </a:ln>
        </p:spPr>
      </p:pic>
      <p:pic>
        <p:nvPicPr>
          <p:cNvPr id="10" name="Picture 9" descr="C:\Users\macdonje\AppData\Local\Microsoft\Windows\INetCache\IE\AABH5AZG\mowing-lawn-300x222[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4232870"/>
            <a:ext cx="2520280" cy="1736462"/>
          </a:xfrm>
          <a:prstGeom prst="rect">
            <a:avLst/>
          </a:prstGeom>
          <a:noFill/>
          <a:ln>
            <a:noFill/>
          </a:ln>
        </p:spPr>
      </p:pic>
    </p:spTree>
    <p:extLst>
      <p:ext uri="{BB962C8B-B14F-4D97-AF65-F5344CB8AC3E}">
        <p14:creationId xmlns:p14="http://schemas.microsoft.com/office/powerpoint/2010/main" val="1528239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bwaddell\AppData\Local\Microsoft\Windows\INetCache\IE\OJZ8F5PD\1_XbHR3K2efnJUN5eOVHA9qQ[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8558" y="4221088"/>
            <a:ext cx="3674704" cy="2448272"/>
          </a:xfrm>
          <a:prstGeom prst="rect">
            <a:avLst/>
          </a:prstGeom>
          <a:noFill/>
          <a:extLst>
            <a:ext uri="{909E8E84-426E-40DD-AFC4-6F175D3DCCD1}">
              <a14:hiddenFill xmlns:a14="http://schemas.microsoft.com/office/drawing/2010/main">
                <a:solidFill>
                  <a:srgbClr val="FFFFFF"/>
                </a:solidFill>
              </a14:hiddenFill>
            </a:ext>
          </a:extLst>
        </p:spPr>
      </p:pic>
      <p:sp>
        <p:nvSpPr>
          <p:cNvPr id="11266" name="Title 1"/>
          <p:cNvSpPr>
            <a:spLocks noGrp="1"/>
          </p:cNvSpPr>
          <p:nvPr>
            <p:ph type="title"/>
          </p:nvPr>
        </p:nvSpPr>
        <p:spPr>
          <a:xfrm>
            <a:off x="1043608" y="260648"/>
            <a:ext cx="7790830" cy="1152128"/>
          </a:xfrm>
        </p:spPr>
        <p:txBody>
          <a:bodyPr>
            <a:noAutofit/>
          </a:bodyPr>
          <a:lstStyle/>
          <a:p>
            <a:r>
              <a:rPr lang="en-US" altLang="en-US" b="1" i="1" dirty="0">
                <a:solidFill>
                  <a:srgbClr val="00642D"/>
                </a:solidFill>
              </a:rPr>
              <a:t>OHS Legislation</a:t>
            </a:r>
            <a:endParaRPr altLang="en-US" b="1" dirty="0">
              <a:solidFill>
                <a:srgbClr val="00642D"/>
              </a:solidFill>
            </a:endParaRPr>
          </a:p>
        </p:txBody>
      </p:sp>
      <p:sp>
        <p:nvSpPr>
          <p:cNvPr id="7171" name="Content Placeholder 3"/>
          <p:cNvSpPr>
            <a:spLocks noGrp="1"/>
          </p:cNvSpPr>
          <p:nvPr>
            <p:ph sz="half" idx="1"/>
          </p:nvPr>
        </p:nvSpPr>
        <p:spPr>
          <a:xfrm>
            <a:off x="971600" y="1528861"/>
            <a:ext cx="7634808" cy="3916363"/>
          </a:xfrm>
        </p:spPr>
        <p:txBody>
          <a:bodyPr>
            <a:normAutofit/>
          </a:bodyPr>
          <a:lstStyle/>
          <a:p>
            <a:pPr>
              <a:defRPr/>
            </a:pPr>
            <a:r>
              <a:rPr lang="en-US" sz="3200" i="1" dirty="0"/>
              <a:t>“Employers must take every reasonable precaution to protect all at the workplace…”</a:t>
            </a:r>
          </a:p>
          <a:p>
            <a:pPr marL="0" indent="0" algn="ctr">
              <a:buNone/>
              <a:defRPr/>
            </a:pPr>
            <a:r>
              <a:rPr lang="en-US" sz="3600" dirty="0"/>
              <a:t>AND</a:t>
            </a:r>
          </a:p>
          <a:p>
            <a:pPr>
              <a:defRPr/>
            </a:pPr>
            <a:r>
              <a:rPr lang="en-US" sz="3200" i="1" dirty="0"/>
              <a:t>“Workers must do everything they can to protect their health and safety, and that of their co-workers.”</a:t>
            </a:r>
          </a:p>
          <a:p>
            <a:pPr>
              <a:defRPr/>
            </a:pPr>
            <a:endParaRPr lang="en-US" sz="3200" dirty="0"/>
          </a:p>
          <a:p>
            <a:pPr>
              <a:defRPr/>
            </a:pPr>
            <a:endParaRPr lang="en-US" sz="3200" dirty="0"/>
          </a:p>
          <a:p>
            <a:pPr marL="0" indent="0">
              <a:buNone/>
              <a:defRPr/>
            </a:pPr>
            <a:endParaRPr lang="en-US" altLang="en-US" dirty="0"/>
          </a:p>
        </p:txBody>
      </p:sp>
    </p:spTree>
    <p:custDataLst>
      <p:tags r:id="rId1"/>
    </p:custDataLst>
    <p:extLst>
      <p:ext uri="{BB962C8B-B14F-4D97-AF65-F5344CB8AC3E}">
        <p14:creationId xmlns:p14="http://schemas.microsoft.com/office/powerpoint/2010/main" val="2659159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71600" y="260648"/>
            <a:ext cx="7862838" cy="1152128"/>
          </a:xfrm>
        </p:spPr>
        <p:txBody>
          <a:bodyPr>
            <a:noAutofit/>
          </a:bodyPr>
          <a:lstStyle/>
          <a:p>
            <a:r>
              <a:rPr lang="en-US" altLang="en-US" b="1" i="1" dirty="0">
                <a:solidFill>
                  <a:srgbClr val="00642D"/>
                </a:solidFill>
              </a:rPr>
              <a:t>Impairment Policy</a:t>
            </a:r>
            <a:endParaRPr altLang="en-US" b="1" dirty="0">
              <a:solidFill>
                <a:srgbClr val="00642D"/>
              </a:solidFill>
            </a:endParaRPr>
          </a:p>
        </p:txBody>
      </p:sp>
      <p:sp>
        <p:nvSpPr>
          <p:cNvPr id="7171" name="Content Placeholder 3"/>
          <p:cNvSpPr>
            <a:spLocks noGrp="1"/>
          </p:cNvSpPr>
          <p:nvPr>
            <p:ph sz="half" idx="1"/>
          </p:nvPr>
        </p:nvSpPr>
        <p:spPr>
          <a:xfrm>
            <a:off x="971600" y="1524000"/>
            <a:ext cx="7670750" cy="3916363"/>
          </a:xfrm>
        </p:spPr>
        <p:txBody>
          <a:bodyPr>
            <a:normAutofit lnSpcReduction="10000"/>
          </a:bodyPr>
          <a:lstStyle/>
          <a:p>
            <a:pPr marL="0" indent="0">
              <a:buNone/>
              <a:defRPr/>
            </a:pPr>
            <a:r>
              <a:rPr lang="en-US" sz="3600" dirty="0"/>
              <a:t>Impairment Policy – one way employers strive to keep workplaces impairment-free  </a:t>
            </a:r>
          </a:p>
          <a:p>
            <a:pPr>
              <a:defRPr/>
            </a:pPr>
            <a:r>
              <a:rPr lang="en-US" sz="3200" dirty="0"/>
              <a:t>Have appropriate mechanisms in place,</a:t>
            </a:r>
          </a:p>
          <a:p>
            <a:pPr>
              <a:defRPr/>
            </a:pPr>
            <a:r>
              <a:rPr lang="en-US" sz="3200" dirty="0"/>
              <a:t>Provide clear guidelines to all parties, and</a:t>
            </a:r>
          </a:p>
          <a:p>
            <a:pPr>
              <a:defRPr/>
            </a:pPr>
            <a:r>
              <a:rPr lang="en-US" sz="3200" dirty="0"/>
              <a:t>Apply policies and programs fairly and consistently. </a:t>
            </a:r>
          </a:p>
          <a:p>
            <a:pPr>
              <a:defRPr/>
            </a:pPr>
            <a:endParaRPr lang="en-US" sz="3200" dirty="0"/>
          </a:p>
          <a:p>
            <a:pPr>
              <a:defRPr/>
            </a:pPr>
            <a:endParaRPr lang="en-US" sz="3200" dirty="0"/>
          </a:p>
          <a:p>
            <a:pPr marL="0" indent="0">
              <a:buNone/>
              <a:defRPr/>
            </a:pPr>
            <a:endParaRPr lang="en-US" altLang="en-US" dirty="0"/>
          </a:p>
        </p:txBody>
      </p:sp>
      <p:pic>
        <p:nvPicPr>
          <p:cNvPr id="4098" name="Picture 2" descr="C:\Users\cbwaddell\AppData\Local\Microsoft\Windows\INetCache\IE\JOS48SQJ\polic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5013176"/>
            <a:ext cx="2483768" cy="16558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591596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3608" y="260648"/>
            <a:ext cx="7790830" cy="1152128"/>
          </a:xfrm>
        </p:spPr>
        <p:txBody>
          <a:bodyPr>
            <a:noAutofit/>
          </a:bodyPr>
          <a:lstStyle/>
          <a:p>
            <a:r>
              <a:rPr lang="en-US" altLang="en-US" b="1" i="1" dirty="0">
                <a:solidFill>
                  <a:srgbClr val="00642D"/>
                </a:solidFill>
              </a:rPr>
              <a:t>Sample Impairment Policy</a:t>
            </a:r>
            <a:endParaRPr altLang="en-US" b="1" dirty="0">
              <a:solidFill>
                <a:srgbClr val="00642D"/>
              </a:solidFill>
            </a:endParaRPr>
          </a:p>
        </p:txBody>
      </p:sp>
      <p:sp>
        <p:nvSpPr>
          <p:cNvPr id="7171" name="Content Placeholder 3"/>
          <p:cNvSpPr>
            <a:spLocks noGrp="1"/>
          </p:cNvSpPr>
          <p:nvPr>
            <p:ph sz="half" idx="1"/>
          </p:nvPr>
        </p:nvSpPr>
        <p:spPr>
          <a:xfrm>
            <a:off x="717550" y="1524000"/>
            <a:ext cx="7924800" cy="3916363"/>
          </a:xfrm>
        </p:spPr>
        <p:txBody>
          <a:bodyPr/>
          <a:lstStyle/>
          <a:p>
            <a:pPr>
              <a:defRPr/>
            </a:pPr>
            <a:r>
              <a:rPr lang="en-US" sz="3200" dirty="0" err="1"/>
              <a:t>wegfhgvbn</a:t>
            </a:r>
            <a:endParaRPr lang="en-US" sz="3200" dirty="0"/>
          </a:p>
          <a:p>
            <a:pPr>
              <a:defRPr/>
            </a:pPr>
            <a:endParaRPr lang="en-US" sz="3200" dirty="0"/>
          </a:p>
          <a:p>
            <a:pPr>
              <a:defRPr/>
            </a:pPr>
            <a:endParaRPr lang="en-US" sz="3200" dirty="0"/>
          </a:p>
          <a:p>
            <a:pPr>
              <a:defRPr/>
            </a:pPr>
            <a:endParaRPr lang="en-US" sz="3200" dirty="0"/>
          </a:p>
          <a:p>
            <a:pPr marL="0" indent="0">
              <a:buNone/>
              <a:defRPr/>
            </a:pPr>
            <a:endParaRPr lang="en-US" altLang="en-US" dirty="0"/>
          </a:p>
        </p:txBody>
      </p:sp>
      <p:pic>
        <p:nvPicPr>
          <p:cNvPr id="2" name="Picture 1" descr="https://www.ccohs.ca/products/publications/Cannabis_pub_19.pdf - Internet Explor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616596"/>
            <a:ext cx="8023893" cy="4854077"/>
          </a:xfrm>
          <a:prstGeom prst="rect">
            <a:avLst/>
          </a:prstGeom>
        </p:spPr>
      </p:pic>
      <p:cxnSp>
        <p:nvCxnSpPr>
          <p:cNvPr id="5" name="Straight Arrow Connector 4"/>
          <p:cNvCxnSpPr/>
          <p:nvPr/>
        </p:nvCxnSpPr>
        <p:spPr>
          <a:xfrm>
            <a:off x="251520" y="4653136"/>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591596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560840" cy="1008112"/>
          </a:xfrm>
        </p:spPr>
        <p:txBody>
          <a:bodyPr/>
          <a:lstStyle/>
          <a:p>
            <a:r>
              <a:rPr lang="en-US" altLang="en-US" b="1" i="1" dirty="0">
                <a:solidFill>
                  <a:srgbClr val="00642D"/>
                </a:solidFill>
              </a:rPr>
              <a:t>Activity 2 </a:t>
            </a:r>
            <a:endParaRPr lang="en-CA" dirty="0"/>
          </a:p>
        </p:txBody>
      </p:sp>
      <p:sp>
        <p:nvSpPr>
          <p:cNvPr id="3" name="Content Placeholder 2"/>
          <p:cNvSpPr>
            <a:spLocks noGrp="1"/>
          </p:cNvSpPr>
          <p:nvPr>
            <p:ph idx="1"/>
          </p:nvPr>
        </p:nvSpPr>
        <p:spPr>
          <a:xfrm>
            <a:off x="971600" y="1988840"/>
            <a:ext cx="4176464" cy="4680520"/>
          </a:xfrm>
        </p:spPr>
        <p:txBody>
          <a:bodyPr>
            <a:normAutofit/>
          </a:bodyPr>
          <a:lstStyle/>
          <a:p>
            <a:r>
              <a:rPr lang="en-US" dirty="0"/>
              <a:t>Create a poster to illustrate why work and cannabis don’t mix. </a:t>
            </a:r>
          </a:p>
          <a:p>
            <a:pPr lvl="1">
              <a:buFont typeface="Courier New" pitchFamily="49" charset="0"/>
              <a:buChar char="o"/>
            </a:pPr>
            <a:r>
              <a:rPr lang="en-US" sz="2600" dirty="0"/>
              <a:t>Ask your teacher and/or employer for permission to display your poster at your school or workplace.</a:t>
            </a:r>
            <a:endParaRPr lang="en-CA" sz="2600" dirty="0"/>
          </a:p>
        </p:txBody>
      </p:sp>
      <p:pic>
        <p:nvPicPr>
          <p:cNvPr id="6" name="Picture 5" descr="A screenshot of a cell phone&#10;&#10;Description automatically generated">
            <a:extLst>
              <a:ext uri="{FF2B5EF4-FFF2-40B4-BE49-F238E27FC236}">
                <a16:creationId xmlns:a16="http://schemas.microsoft.com/office/drawing/2014/main" id="{22F32339-577F-4E74-BF35-0327FE74E6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704613"/>
            <a:ext cx="3748183" cy="2444467"/>
          </a:xfrm>
          <a:prstGeom prst="rect">
            <a:avLst/>
          </a:prstGeom>
        </p:spPr>
      </p:pic>
    </p:spTree>
    <p:extLst>
      <p:ext uri="{BB962C8B-B14F-4D97-AF65-F5344CB8AC3E}">
        <p14:creationId xmlns:p14="http://schemas.microsoft.com/office/powerpoint/2010/main" val="17885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818072" cy="1143000"/>
          </a:xfrm>
        </p:spPr>
        <p:txBody>
          <a:bodyPr/>
          <a:lstStyle/>
          <a:p>
            <a:r>
              <a:rPr lang="en-US" altLang="en-US" b="1" i="1" dirty="0">
                <a:solidFill>
                  <a:srgbClr val="00642D"/>
                </a:solidFill>
              </a:rPr>
              <a:t>How is Cannabis Used?</a:t>
            </a:r>
            <a:endParaRPr lang="en-CA" dirty="0"/>
          </a:p>
        </p:txBody>
      </p:sp>
      <p:sp>
        <p:nvSpPr>
          <p:cNvPr id="3" name="Content Placeholder 2"/>
          <p:cNvSpPr>
            <a:spLocks noGrp="1"/>
          </p:cNvSpPr>
          <p:nvPr>
            <p:ph idx="1"/>
          </p:nvPr>
        </p:nvSpPr>
        <p:spPr/>
        <p:txBody>
          <a:bodyPr/>
          <a:lstStyle/>
          <a:p>
            <a:r>
              <a:rPr lang="en-US" dirty="0"/>
              <a:t>Reasons for using cannabis:</a:t>
            </a:r>
          </a:p>
          <a:p>
            <a:pPr lvl="1"/>
            <a:r>
              <a:rPr lang="en-US" dirty="0"/>
              <a:t>Effects on the mind (high, intoxication, calming)</a:t>
            </a:r>
          </a:p>
          <a:p>
            <a:pPr lvl="1"/>
            <a:r>
              <a:rPr lang="en-US" dirty="0"/>
              <a:t>Medical, social, or religious purposes</a:t>
            </a:r>
          </a:p>
          <a:p>
            <a:pPr lvl="1"/>
            <a:endParaRPr lang="en-US" dirty="0"/>
          </a:p>
          <a:p>
            <a:r>
              <a:rPr lang="en-US" dirty="0"/>
              <a:t>Can be taken in different ways:</a:t>
            </a:r>
          </a:p>
          <a:p>
            <a:pPr lvl="1"/>
            <a:r>
              <a:rPr lang="en-US" dirty="0"/>
              <a:t>Smoking, drinking, eating, vaporizing</a:t>
            </a:r>
          </a:p>
          <a:p>
            <a:endParaRPr lang="en-US" dirty="0"/>
          </a:p>
          <a:p>
            <a:pPr lvl="1"/>
            <a:endParaRPr lang="en-US" dirty="0"/>
          </a:p>
        </p:txBody>
      </p:sp>
    </p:spTree>
    <p:extLst>
      <p:ext uri="{BB962C8B-B14F-4D97-AF65-F5344CB8AC3E}">
        <p14:creationId xmlns:p14="http://schemas.microsoft.com/office/powerpoint/2010/main" val="4215410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3608" y="260648"/>
            <a:ext cx="7790830" cy="1152128"/>
          </a:xfrm>
        </p:spPr>
        <p:txBody>
          <a:bodyPr>
            <a:noAutofit/>
          </a:bodyPr>
          <a:lstStyle/>
          <a:p>
            <a:r>
              <a:rPr lang="en-US" altLang="en-US" b="1" i="1" dirty="0">
                <a:solidFill>
                  <a:srgbClr val="00642D"/>
                </a:solidFill>
              </a:rPr>
              <a:t>Conclusion</a:t>
            </a:r>
            <a:endParaRPr altLang="en-US" b="1" dirty="0">
              <a:solidFill>
                <a:srgbClr val="00642D"/>
              </a:solidFill>
            </a:endParaRPr>
          </a:p>
        </p:txBody>
      </p:sp>
      <p:sp>
        <p:nvSpPr>
          <p:cNvPr id="7171" name="Content Placeholder 3"/>
          <p:cNvSpPr>
            <a:spLocks noGrp="1"/>
          </p:cNvSpPr>
          <p:nvPr>
            <p:ph sz="half" idx="1"/>
          </p:nvPr>
        </p:nvSpPr>
        <p:spPr>
          <a:xfrm>
            <a:off x="971600" y="1524000"/>
            <a:ext cx="7670750" cy="3916363"/>
          </a:xfrm>
        </p:spPr>
        <p:txBody>
          <a:bodyPr>
            <a:normAutofit/>
          </a:bodyPr>
          <a:lstStyle/>
          <a:p>
            <a:pPr>
              <a:defRPr/>
            </a:pPr>
            <a:r>
              <a:rPr lang="en-US" sz="3600" dirty="0"/>
              <a:t>Employers and workers have responsibilities around working safely</a:t>
            </a:r>
          </a:p>
          <a:p>
            <a:pPr>
              <a:defRPr/>
            </a:pPr>
            <a:r>
              <a:rPr lang="en-US" sz="3600" dirty="0"/>
              <a:t>Cannabis can impact worker safety</a:t>
            </a:r>
          </a:p>
          <a:p>
            <a:pPr marL="0" indent="0">
              <a:buNone/>
              <a:defRPr/>
            </a:pPr>
            <a:r>
              <a:rPr lang="en-US" sz="3600" dirty="0"/>
              <a:t> </a:t>
            </a:r>
          </a:p>
          <a:p>
            <a:pPr marL="0" indent="0">
              <a:buNone/>
              <a:defRPr/>
            </a:pPr>
            <a:r>
              <a:rPr lang="en-US" sz="4000" i="1" dirty="0"/>
              <a:t>Work and cannabis: they just don’t mix</a:t>
            </a:r>
          </a:p>
          <a:p>
            <a:pPr marL="0" indent="0">
              <a:buNone/>
              <a:defRPr/>
            </a:pPr>
            <a:r>
              <a:rPr lang="en-US" sz="3600" dirty="0"/>
              <a:t>   </a:t>
            </a:r>
          </a:p>
          <a:p>
            <a:pPr>
              <a:defRPr/>
            </a:pPr>
            <a:endParaRPr lang="en-US" sz="3200" dirty="0"/>
          </a:p>
          <a:p>
            <a:pPr>
              <a:defRPr/>
            </a:pPr>
            <a:endParaRPr lang="en-US" sz="3200" dirty="0"/>
          </a:p>
          <a:p>
            <a:pPr marL="0" indent="0">
              <a:buNone/>
              <a:defRPr/>
            </a:pPr>
            <a:endParaRPr lang="en-US" altLang="en-US" dirty="0"/>
          </a:p>
        </p:txBody>
      </p:sp>
    </p:spTree>
    <p:custDataLst>
      <p:tags r:id="rId1"/>
    </p:custDataLst>
    <p:extLst>
      <p:ext uri="{BB962C8B-B14F-4D97-AF65-F5344CB8AC3E}">
        <p14:creationId xmlns:p14="http://schemas.microsoft.com/office/powerpoint/2010/main" val="39668231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normAutofit/>
          </a:bodyPr>
          <a:lstStyle/>
          <a:p>
            <a:r>
              <a:rPr lang="en-US" altLang="en-US" b="1" i="1" dirty="0">
                <a:solidFill>
                  <a:srgbClr val="00642D"/>
                </a:solidFill>
              </a:rPr>
              <a:t>Cannabis Use in Canada</a:t>
            </a:r>
            <a:endParaRPr lang="en-CA" dirty="0"/>
          </a:p>
        </p:txBody>
      </p:sp>
      <p:sp>
        <p:nvSpPr>
          <p:cNvPr id="3" name="Content Placeholder 2"/>
          <p:cNvSpPr>
            <a:spLocks noGrp="1"/>
          </p:cNvSpPr>
          <p:nvPr>
            <p:ph idx="1"/>
          </p:nvPr>
        </p:nvSpPr>
        <p:spPr>
          <a:xfrm>
            <a:off x="1259632" y="1340768"/>
            <a:ext cx="5976664" cy="4824536"/>
          </a:xfrm>
        </p:spPr>
        <p:txBody>
          <a:bodyPr anchor="b">
            <a:normAutofit fontScale="92500" lnSpcReduction="20000"/>
          </a:bodyPr>
          <a:lstStyle/>
          <a:p>
            <a:pPr marL="0" indent="0">
              <a:spcAft>
                <a:spcPts val="1200"/>
              </a:spcAft>
              <a:buNone/>
            </a:pPr>
            <a:r>
              <a:rPr lang="en-US" sz="3500" dirty="0"/>
              <a:t>Canadian Cannabis Survey (2018)</a:t>
            </a:r>
          </a:p>
          <a:p>
            <a:pPr>
              <a:spcAft>
                <a:spcPts val="600"/>
              </a:spcAft>
            </a:pPr>
            <a:r>
              <a:rPr lang="en-US" sz="3500" dirty="0"/>
              <a:t>Who is using cannabis?</a:t>
            </a:r>
          </a:p>
          <a:p>
            <a:pPr lvl="1">
              <a:lnSpc>
                <a:spcPct val="120000"/>
              </a:lnSpc>
              <a:spcAft>
                <a:spcPts val="600"/>
              </a:spcAft>
            </a:pPr>
            <a:r>
              <a:rPr lang="en-US" sz="3000" dirty="0"/>
              <a:t>22% of survey respondents (ages 16+) had used cannabis in the past 12 months</a:t>
            </a:r>
          </a:p>
          <a:p>
            <a:pPr lvl="1">
              <a:lnSpc>
                <a:spcPct val="120000"/>
              </a:lnSpc>
              <a:spcAft>
                <a:spcPts val="600"/>
              </a:spcAft>
            </a:pPr>
            <a:r>
              <a:rPr lang="en-US" sz="3000" dirty="0"/>
              <a:t>Ages 16-24:  Use is twice that of 25+</a:t>
            </a:r>
          </a:p>
          <a:p>
            <a:pPr lvl="1">
              <a:lnSpc>
                <a:spcPct val="120000"/>
              </a:lnSpc>
              <a:spcAft>
                <a:spcPts val="600"/>
              </a:spcAft>
            </a:pPr>
            <a:r>
              <a:rPr lang="en-US" sz="3000" dirty="0"/>
              <a:t>Average age of first cannabis use: 19 years</a:t>
            </a:r>
          </a:p>
        </p:txBody>
      </p:sp>
      <p:pic>
        <p:nvPicPr>
          <p:cNvPr id="4" name="Picture 2" descr="C:\Users\cbwaddell\AppData\Local\Microsoft\Windows\INetCache\IE\JOS48SQJ\T--Manchester--surveypic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3" y="2132856"/>
            <a:ext cx="1770113" cy="135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02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normAutofit/>
          </a:bodyPr>
          <a:lstStyle/>
          <a:p>
            <a:r>
              <a:rPr lang="en-US" altLang="en-US" b="1" i="1" dirty="0">
                <a:solidFill>
                  <a:srgbClr val="00642D"/>
                </a:solidFill>
              </a:rPr>
              <a:t>Cannabis Use in Canada</a:t>
            </a:r>
            <a:endParaRPr lang="en-CA" dirty="0"/>
          </a:p>
        </p:txBody>
      </p:sp>
      <p:sp>
        <p:nvSpPr>
          <p:cNvPr id="3" name="Content Placeholder 2"/>
          <p:cNvSpPr>
            <a:spLocks noGrp="1"/>
          </p:cNvSpPr>
          <p:nvPr>
            <p:ph idx="1"/>
          </p:nvPr>
        </p:nvSpPr>
        <p:spPr>
          <a:xfrm>
            <a:off x="1435608" y="1447800"/>
            <a:ext cx="7498080" cy="3277344"/>
          </a:xfrm>
        </p:spPr>
        <p:txBody>
          <a:bodyPr anchor="b">
            <a:normAutofit lnSpcReduction="10000"/>
          </a:bodyPr>
          <a:lstStyle/>
          <a:p>
            <a:pPr marL="0" indent="0">
              <a:spcAft>
                <a:spcPts val="1200"/>
              </a:spcAft>
              <a:buNone/>
            </a:pPr>
            <a:r>
              <a:rPr lang="en-US" dirty="0"/>
              <a:t>Canadian Cannabis Survey (2018)</a:t>
            </a:r>
          </a:p>
          <a:p>
            <a:pPr>
              <a:lnSpc>
                <a:spcPct val="120000"/>
              </a:lnSpc>
              <a:spcAft>
                <a:spcPts val="600"/>
              </a:spcAft>
            </a:pPr>
            <a:r>
              <a:rPr lang="en-US" dirty="0"/>
              <a:t>How often?</a:t>
            </a:r>
          </a:p>
          <a:p>
            <a:pPr lvl="1">
              <a:lnSpc>
                <a:spcPct val="120000"/>
              </a:lnSpc>
              <a:spcAft>
                <a:spcPts val="600"/>
              </a:spcAft>
            </a:pPr>
            <a:r>
              <a:rPr lang="en-US" dirty="0"/>
              <a:t>Daily: 19%</a:t>
            </a:r>
          </a:p>
          <a:p>
            <a:pPr lvl="1">
              <a:lnSpc>
                <a:spcPct val="120000"/>
              </a:lnSpc>
              <a:spcAft>
                <a:spcPts val="600"/>
              </a:spcAft>
            </a:pPr>
            <a:r>
              <a:rPr lang="en-US" dirty="0"/>
              <a:t>3 days/month or less: 55%</a:t>
            </a:r>
          </a:p>
          <a:p>
            <a:pPr lvl="1">
              <a:lnSpc>
                <a:spcPct val="120000"/>
              </a:lnSpc>
              <a:spcAft>
                <a:spcPts val="600"/>
              </a:spcAft>
            </a:pPr>
            <a:r>
              <a:rPr lang="en-US" dirty="0"/>
              <a:t>1 day/month or less: 35%</a:t>
            </a:r>
          </a:p>
        </p:txBody>
      </p:sp>
      <p:pic>
        <p:nvPicPr>
          <p:cNvPr id="1026" name="Picture 2" descr="C:\Users\cbwaddell\AppData\Local\Microsoft\Windows\INetCache\IE\JOS48SQJ\T--Manchester--surveypic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137" y="2132856"/>
            <a:ext cx="1784240"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6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i="1" dirty="0">
                <a:solidFill>
                  <a:srgbClr val="00642D"/>
                </a:solidFill>
              </a:rPr>
              <a:t>Cannabis Use in Canada</a:t>
            </a:r>
            <a:endParaRPr lang="en-CA" dirty="0"/>
          </a:p>
        </p:txBody>
      </p:sp>
      <p:sp>
        <p:nvSpPr>
          <p:cNvPr id="3" name="Content Placeholder 2"/>
          <p:cNvSpPr>
            <a:spLocks noGrp="1"/>
          </p:cNvSpPr>
          <p:nvPr>
            <p:ph idx="1"/>
          </p:nvPr>
        </p:nvSpPr>
        <p:spPr>
          <a:xfrm>
            <a:off x="1435608" y="1447800"/>
            <a:ext cx="7498080" cy="5077544"/>
          </a:xfrm>
        </p:spPr>
        <p:txBody>
          <a:bodyPr>
            <a:normAutofit lnSpcReduction="10000"/>
          </a:bodyPr>
          <a:lstStyle/>
          <a:p>
            <a:pPr marL="0" indent="0">
              <a:buNone/>
            </a:pPr>
            <a:r>
              <a:rPr lang="en-US" dirty="0"/>
              <a:t>Cannabis use to get “high” before/at:</a:t>
            </a:r>
          </a:p>
          <a:p>
            <a:endParaRPr lang="en-US" sz="1000" dirty="0"/>
          </a:p>
          <a:p>
            <a:r>
              <a:rPr lang="en-US" dirty="0"/>
              <a:t> School</a:t>
            </a:r>
          </a:p>
          <a:p>
            <a:pPr lvl="1"/>
            <a:r>
              <a:rPr lang="en-US" dirty="0"/>
              <a:t>Never: 53%</a:t>
            </a:r>
          </a:p>
          <a:p>
            <a:pPr lvl="1"/>
            <a:r>
              <a:rPr lang="en-US" dirty="0"/>
              <a:t>Rarely: 27%</a:t>
            </a:r>
          </a:p>
          <a:p>
            <a:pPr lvl="1"/>
            <a:r>
              <a:rPr lang="en-US" dirty="0"/>
              <a:t>Weekly: 12%</a:t>
            </a:r>
          </a:p>
          <a:p>
            <a:pPr lvl="1"/>
            <a:endParaRPr lang="en-US" dirty="0"/>
          </a:p>
          <a:p>
            <a:r>
              <a:rPr lang="en-US" dirty="0"/>
              <a:t>Work:</a:t>
            </a:r>
          </a:p>
          <a:p>
            <a:pPr lvl="1"/>
            <a:r>
              <a:rPr lang="en-US" dirty="0"/>
              <a:t>Never: 64%</a:t>
            </a:r>
          </a:p>
          <a:p>
            <a:pPr lvl="1"/>
            <a:r>
              <a:rPr lang="en-US" dirty="0"/>
              <a:t>Rarely: 15%</a:t>
            </a:r>
          </a:p>
          <a:p>
            <a:pPr lvl="1"/>
            <a:r>
              <a:rPr lang="en-US" dirty="0"/>
              <a:t>Weekly: 8%</a:t>
            </a:r>
            <a:endParaRPr lang="en-CA" dirty="0"/>
          </a:p>
        </p:txBody>
      </p:sp>
      <p:pic>
        <p:nvPicPr>
          <p:cNvPr id="2051" name="Picture 3" descr="C:\Program Files (x86)\Microsoft Office\MEDIA\CAGCAT10\j018332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6859" y="2780928"/>
            <a:ext cx="12185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bwaddell\AppData\Local\Microsoft\Windows\INetCache\IE\JOS48SQJ\work-in-progress-iconful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060" y="5085184"/>
            <a:ext cx="1620180"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3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653536" cy="1224136"/>
          </a:xfrm>
        </p:spPr>
        <p:txBody>
          <a:bodyPr/>
          <a:lstStyle/>
          <a:p>
            <a:r>
              <a:rPr lang="en-US" altLang="en-US" b="1" i="1" dirty="0">
                <a:solidFill>
                  <a:srgbClr val="00642D"/>
                </a:solidFill>
              </a:rPr>
              <a:t>Possible Effects of Cannabis </a:t>
            </a:r>
            <a:endParaRPr lang="en-CA" dirty="0"/>
          </a:p>
        </p:txBody>
      </p:sp>
      <p:sp>
        <p:nvSpPr>
          <p:cNvPr id="3" name="Content Placeholder 2"/>
          <p:cNvSpPr>
            <a:spLocks noGrp="1"/>
          </p:cNvSpPr>
          <p:nvPr>
            <p:ph idx="1"/>
          </p:nvPr>
        </p:nvSpPr>
        <p:spPr/>
        <p:txBody>
          <a:bodyPr>
            <a:normAutofit/>
          </a:bodyPr>
          <a:lstStyle/>
          <a:p>
            <a:r>
              <a:rPr lang="en-US" dirty="0"/>
              <a:t>Possible short-term effects: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12166472"/>
              </p:ext>
            </p:extLst>
          </p:nvPr>
        </p:nvGraphicFramePr>
        <p:xfrm>
          <a:off x="1115616" y="2348880"/>
          <a:ext cx="7776864" cy="4248472"/>
        </p:xfrm>
        <a:graphic>
          <a:graphicData uri="http://schemas.openxmlformats.org/drawingml/2006/table">
            <a:tbl>
              <a:tblPr firstRow="1" bandRow="1">
                <a:tableStyleId>{073A0DAA-6AF3-43AB-8588-CEC1D06C72B9}</a:tableStyleId>
              </a:tblPr>
              <a:tblGrid>
                <a:gridCol w="3636404">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504056">
                <a:tc>
                  <a:txBody>
                    <a:bodyPr/>
                    <a:lstStyle/>
                    <a:p>
                      <a:r>
                        <a:rPr lang="en-US" sz="2400" dirty="0">
                          <a:solidFill>
                            <a:schemeClr val="tx1"/>
                          </a:solidFill>
                        </a:rPr>
                        <a:t>Positive/Pleasant</a:t>
                      </a:r>
                      <a:endParaRPr lang="en-CA"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dirty="0">
                          <a:solidFill>
                            <a:schemeClr val="tx1"/>
                          </a:solidFill>
                        </a:rPr>
                        <a:t>Negative/Unpleasant</a:t>
                      </a:r>
                      <a:endParaRPr lang="en-CA"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56">
                <a:tc>
                  <a:txBody>
                    <a:bodyPr/>
                    <a:lstStyle/>
                    <a:p>
                      <a:r>
                        <a:rPr lang="en-US" sz="2000" dirty="0"/>
                        <a:t>Feeling “high” (euphoria)</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Confusion</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4056">
                <a:tc>
                  <a:txBody>
                    <a:bodyPr/>
                    <a:lstStyle/>
                    <a:p>
                      <a:r>
                        <a:rPr lang="en-US" sz="2000" dirty="0"/>
                        <a:t>Sense of well-being</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Sleepiness</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4056">
                <a:tc>
                  <a:txBody>
                    <a:bodyPr/>
                    <a:lstStyle/>
                    <a:p>
                      <a:r>
                        <a:rPr lang="en-US" sz="2000" dirty="0"/>
                        <a:t>Relaxation</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Trouble</a:t>
                      </a:r>
                      <a:r>
                        <a:rPr lang="en-US" sz="2000" baseline="0" dirty="0"/>
                        <a:t> concentrating, remembering</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20080">
                <a:tc rowSpan="4">
                  <a:txBody>
                    <a:bodyPr/>
                    <a:lstStyle/>
                    <a:p>
                      <a:r>
                        <a:rPr lang="en-US" sz="2000" dirty="0"/>
                        <a:t>Heightened sensory experiences</a:t>
                      </a:r>
                      <a:r>
                        <a:rPr lang="en-US" sz="2000" baseline="0" dirty="0"/>
                        <a:t> (sight, taste, smell, sound, touch)</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Anxiety, fear or panic</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4056">
                <a:tc vMerge="1">
                  <a:txBody>
                    <a:bodyPr/>
                    <a:lstStyle/>
                    <a:p>
                      <a:endParaRPr lang="en-CA" dirty="0"/>
                    </a:p>
                  </a:txBody>
                  <a:tcPr/>
                </a:tc>
                <a:tc>
                  <a:txBody>
                    <a:bodyPr/>
                    <a:lstStyle/>
                    <a:p>
                      <a:r>
                        <a:rPr lang="en-US" sz="2000" dirty="0"/>
                        <a:t>Damaged blood vessels</a:t>
                      </a:r>
                      <a:r>
                        <a:rPr lang="en-US" sz="2000" baseline="0" dirty="0"/>
                        <a:t> (smoking)</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4056">
                <a:tc vMerge="1">
                  <a:txBody>
                    <a:bodyPr/>
                    <a:lstStyle/>
                    <a:p>
                      <a:endParaRPr lang="en-CA" dirty="0"/>
                    </a:p>
                  </a:txBody>
                  <a:tcPr/>
                </a:tc>
                <a:tc>
                  <a:txBody>
                    <a:bodyPr/>
                    <a:lstStyle/>
                    <a:p>
                      <a:r>
                        <a:rPr lang="en-US" sz="2000" dirty="0"/>
                        <a:t>Increased</a:t>
                      </a:r>
                      <a:r>
                        <a:rPr lang="en-US" sz="2000" baseline="0" dirty="0"/>
                        <a:t> heart rate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04056">
                <a:tc vMerge="1">
                  <a:txBody>
                    <a:bodyPr/>
                    <a:lstStyle/>
                    <a:p>
                      <a:endParaRPr lang="en-CA" dirty="0"/>
                    </a:p>
                  </a:txBody>
                  <a:tcPr/>
                </a:tc>
                <a:tc>
                  <a:txBody>
                    <a:bodyPr/>
                    <a:lstStyle/>
                    <a:p>
                      <a:r>
                        <a:rPr lang="en-US" sz="2000" dirty="0"/>
                        <a:t>Paranoia,</a:t>
                      </a:r>
                      <a:r>
                        <a:rPr lang="en-US" sz="2000" baseline="0" dirty="0"/>
                        <a:t> delusions, hallucinations</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539551" y="341572"/>
            <a:ext cx="92365" cy="184666"/>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17943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653536" cy="1080120"/>
          </a:xfrm>
        </p:spPr>
        <p:txBody>
          <a:bodyPr>
            <a:normAutofit/>
          </a:bodyPr>
          <a:lstStyle/>
          <a:p>
            <a:r>
              <a:rPr lang="en-US" altLang="en-US" b="1" i="1" dirty="0">
                <a:solidFill>
                  <a:srgbClr val="00642D"/>
                </a:solidFill>
              </a:rPr>
              <a:t>Possible Effects of Cannabis </a:t>
            </a:r>
            <a:endParaRPr lang="en-CA" dirty="0"/>
          </a:p>
        </p:txBody>
      </p:sp>
      <p:sp>
        <p:nvSpPr>
          <p:cNvPr id="3" name="Content Placeholder 2"/>
          <p:cNvSpPr>
            <a:spLocks noGrp="1"/>
          </p:cNvSpPr>
          <p:nvPr>
            <p:ph idx="1"/>
          </p:nvPr>
        </p:nvSpPr>
        <p:spPr>
          <a:xfrm>
            <a:off x="971600" y="1628800"/>
            <a:ext cx="7992888" cy="4886003"/>
          </a:xfrm>
        </p:spPr>
        <p:txBody>
          <a:bodyPr>
            <a:normAutofit fontScale="92500"/>
          </a:bodyPr>
          <a:lstStyle/>
          <a:p>
            <a:r>
              <a:rPr lang="en-US" dirty="0"/>
              <a:t>Possible long-term health effects (daily/weekly use that continues over weeks/months/years):</a:t>
            </a:r>
          </a:p>
          <a:p>
            <a:pPr lvl="1"/>
            <a:r>
              <a:rPr lang="en-US" dirty="0"/>
              <a:t>Increased risk of addiction</a:t>
            </a:r>
          </a:p>
          <a:p>
            <a:pPr lvl="1"/>
            <a:r>
              <a:rPr lang="en-US" dirty="0"/>
              <a:t>Impairment to memory, concentration, intelligence</a:t>
            </a:r>
          </a:p>
          <a:p>
            <a:pPr lvl="1"/>
            <a:r>
              <a:rPr lang="en-US" dirty="0"/>
              <a:t>Bronchitis, lung infections, chronic cough (smoking)</a:t>
            </a:r>
          </a:p>
          <a:p>
            <a:pPr lvl="1"/>
            <a:endParaRPr lang="en-US" dirty="0"/>
          </a:p>
          <a:p>
            <a:r>
              <a:rPr lang="en-US" dirty="0"/>
              <a:t>Effects appear to be worse if you:</a:t>
            </a:r>
          </a:p>
          <a:p>
            <a:pPr lvl="1"/>
            <a:r>
              <a:rPr lang="en-US" dirty="0"/>
              <a:t>Start using early in adolescence</a:t>
            </a:r>
          </a:p>
          <a:p>
            <a:pPr lvl="1"/>
            <a:r>
              <a:rPr lang="en-US" dirty="0"/>
              <a:t>Use frequently for a long time</a:t>
            </a:r>
          </a:p>
          <a:p>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4437111"/>
            <a:ext cx="1804035" cy="1804035"/>
          </a:xfrm>
          <a:prstGeom prst="rect">
            <a:avLst/>
          </a:prstGeom>
        </p:spPr>
      </p:pic>
    </p:spTree>
    <p:extLst>
      <p:ext uri="{BB962C8B-B14F-4D97-AF65-F5344CB8AC3E}">
        <p14:creationId xmlns:p14="http://schemas.microsoft.com/office/powerpoint/2010/main" val="347961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643192" cy="1138138"/>
          </a:xfrm>
        </p:spPr>
        <p:txBody>
          <a:bodyPr>
            <a:normAutofit/>
          </a:bodyPr>
          <a:lstStyle/>
          <a:p>
            <a:r>
              <a:rPr lang="en-US" altLang="en-US" b="1" i="1" dirty="0">
                <a:solidFill>
                  <a:srgbClr val="00642D"/>
                </a:solidFill>
              </a:rPr>
              <a:t>Medical Cannabis </a:t>
            </a:r>
            <a:endParaRPr lang="en-CA" dirty="0"/>
          </a:p>
        </p:txBody>
      </p:sp>
      <p:sp>
        <p:nvSpPr>
          <p:cNvPr id="3" name="Content Placeholder 2"/>
          <p:cNvSpPr>
            <a:spLocks noGrp="1"/>
          </p:cNvSpPr>
          <p:nvPr>
            <p:ph idx="1"/>
          </p:nvPr>
        </p:nvSpPr>
        <p:spPr/>
        <p:txBody>
          <a:bodyPr>
            <a:normAutofit fontScale="85000" lnSpcReduction="10000"/>
          </a:bodyPr>
          <a:lstStyle/>
          <a:p>
            <a:r>
              <a:rPr lang="en-US" dirty="0"/>
              <a:t>Potential therapeutic uses:</a:t>
            </a:r>
          </a:p>
          <a:p>
            <a:pPr lvl="1"/>
            <a:r>
              <a:rPr lang="en-US" dirty="0"/>
              <a:t>Chemotherapy-induced nausea and vomiting</a:t>
            </a:r>
          </a:p>
          <a:p>
            <a:pPr lvl="1"/>
            <a:r>
              <a:rPr lang="en-US" dirty="0"/>
              <a:t>Multiple sclerosis</a:t>
            </a:r>
          </a:p>
          <a:p>
            <a:pPr lvl="1"/>
            <a:r>
              <a:rPr lang="en-US" dirty="0"/>
              <a:t>Chronic pain</a:t>
            </a:r>
          </a:p>
          <a:p>
            <a:pPr lvl="1"/>
            <a:r>
              <a:rPr lang="en-US" dirty="0"/>
              <a:t>Anxiety and depression</a:t>
            </a:r>
          </a:p>
          <a:p>
            <a:pPr lvl="1"/>
            <a:r>
              <a:rPr lang="en-US" dirty="0"/>
              <a:t>Sleep disorders</a:t>
            </a:r>
          </a:p>
          <a:p>
            <a:pPr lvl="1"/>
            <a:r>
              <a:rPr lang="en-US" dirty="0"/>
              <a:t>Inflammation</a:t>
            </a:r>
          </a:p>
          <a:p>
            <a:pPr lvl="1"/>
            <a:r>
              <a:rPr lang="en-US" dirty="0"/>
              <a:t>Irritable bowel syndrome </a:t>
            </a:r>
          </a:p>
          <a:p>
            <a:pPr lvl="1"/>
            <a:endParaRPr lang="en-US" dirty="0"/>
          </a:p>
          <a:p>
            <a:pPr marL="0" indent="0">
              <a:buNone/>
            </a:pPr>
            <a:r>
              <a:rPr lang="en-US" sz="2600" dirty="0"/>
              <a:t>NOTE</a:t>
            </a:r>
            <a:r>
              <a:rPr lang="en-US" sz="2400" dirty="0"/>
              <a:t>: </a:t>
            </a:r>
          </a:p>
          <a:p>
            <a:pPr marL="0" indent="0">
              <a:buNone/>
            </a:pPr>
            <a:r>
              <a:rPr lang="en-US" sz="2400" dirty="0"/>
              <a:t>Cannabis is not an approved therapeutic product unless the product has a drug identification number and is prescribed by a doctor</a:t>
            </a:r>
            <a:endParaRPr lang="en-CA" sz="2400" dirty="0"/>
          </a:p>
        </p:txBody>
      </p:sp>
      <p:pic>
        <p:nvPicPr>
          <p:cNvPr id="3074" name="Picture 2" descr="C:\Users\cbwaddell\AppData\Local\Microsoft\Windows\INetCache\IE\BXXN4QJ0\Prescription-bottle-with-scrip-blank[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314" y="2564904"/>
            <a:ext cx="1897839" cy="209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069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2D050"/>
      </a:accent4>
      <a:accent5>
        <a:srgbClr val="FFAD1C"/>
      </a:accent5>
      <a:accent6>
        <a:srgbClr val="B9AB6F"/>
      </a:accent6>
      <a:hlink>
        <a:srgbClr val="66AACD"/>
      </a:hlink>
      <a:folHlink>
        <a:srgbClr val="809DB3"/>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2953</TotalTime>
  <Words>4053</Words>
  <Application>Microsoft Office PowerPoint</Application>
  <PresentationFormat>On-screen Show (4:3)</PresentationFormat>
  <Paragraphs>495</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Courier New</vt:lpstr>
      <vt:lpstr>Gill Sans MT</vt:lpstr>
      <vt:lpstr>Verdana</vt:lpstr>
      <vt:lpstr>Wingdings 2</vt:lpstr>
      <vt:lpstr>Solstice</vt:lpstr>
      <vt:lpstr>WORK AND CANNABIS: </vt:lpstr>
      <vt:lpstr>What is Cannabis?</vt:lpstr>
      <vt:lpstr>How is Cannabis Used?</vt:lpstr>
      <vt:lpstr>Cannabis Use in Canada</vt:lpstr>
      <vt:lpstr>Cannabis Use in Canada</vt:lpstr>
      <vt:lpstr>Cannabis Use in Canada</vt:lpstr>
      <vt:lpstr>Possible Effects of Cannabis </vt:lpstr>
      <vt:lpstr>Possible Effects of Cannabis </vt:lpstr>
      <vt:lpstr>Medical Cannabis </vt:lpstr>
      <vt:lpstr>Cannabis and the Law</vt:lpstr>
      <vt:lpstr>Cannabis and the Law</vt:lpstr>
      <vt:lpstr>Cannabis and the Law</vt:lpstr>
      <vt:lpstr>The World of Work</vt:lpstr>
      <vt:lpstr>The World of Work</vt:lpstr>
      <vt:lpstr>Keeping Workplaces Safe </vt:lpstr>
      <vt:lpstr>Keeping Workplaces Safe </vt:lpstr>
      <vt:lpstr>Worker Factors in Workplace Safety</vt:lpstr>
      <vt:lpstr>Fit for Duty</vt:lpstr>
      <vt:lpstr>What does “Fit for Duty” mean?</vt:lpstr>
      <vt:lpstr> </vt:lpstr>
      <vt:lpstr>Impairment</vt:lpstr>
      <vt:lpstr>Possible Causes of Impairment</vt:lpstr>
      <vt:lpstr>Possible Causes of Impairment</vt:lpstr>
      <vt:lpstr>Possible Effects of Cannabis </vt:lpstr>
      <vt:lpstr>Activity 1 </vt:lpstr>
      <vt:lpstr>OHS Legislation</vt:lpstr>
      <vt:lpstr>Impairment Policy</vt:lpstr>
      <vt:lpstr>Sample Impairment Policy</vt:lpstr>
      <vt:lpstr>Activity 2 </vt:lpstr>
      <vt:lpstr>Conclusion</vt:lpstr>
    </vt:vector>
  </TitlesOfParts>
  <Company>WorkSafeNB / Travail Sécuritaire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MacDonald, Jessica</dc:creator>
  <cp:lastModifiedBy>Krista Travers</cp:lastModifiedBy>
  <cp:revision>162</cp:revision>
  <cp:lastPrinted>2019-10-30T17:15:06Z</cp:lastPrinted>
  <dcterms:created xsi:type="dcterms:W3CDTF">2019-10-17T22:48:35Z</dcterms:created>
  <dcterms:modified xsi:type="dcterms:W3CDTF">2020-02-19T17:08:01Z</dcterms:modified>
</cp:coreProperties>
</file>